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3" r:id="rId16"/>
    <p:sldId id="272" r:id="rId17"/>
    <p:sldId id="274" r:id="rId18"/>
    <p:sldId id="275" r:id="rId19"/>
    <p:sldId id="271" r:id="rId20"/>
    <p:sldId id="277" r:id="rId21"/>
    <p:sldId id="276" r:id="rId22"/>
    <p:sldId id="278" r:id="rId23"/>
    <p:sldId id="279" r:id="rId24"/>
    <p:sldId id="280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014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93FED0-A1C6-4B79-BF1B-658521E9DE0F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C9F0B-B7C0-4CE8-835B-F9C0242EAC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13973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C9F0B-B7C0-4CE8-835B-F9C0242EACB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73612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F2F1B-EDB3-44ED-BDAF-1B0732E09FE7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B523-D86C-47CB-820B-212E11BAA1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68710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F2F1B-EDB3-44ED-BDAF-1B0732E09FE7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B523-D86C-47CB-820B-212E11BAA1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6649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F2F1B-EDB3-44ED-BDAF-1B0732E09FE7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B523-D86C-47CB-820B-212E11BAA1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63770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F2F1B-EDB3-44ED-BDAF-1B0732E09FE7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B523-D86C-47CB-820B-212E11BAA1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99852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F2F1B-EDB3-44ED-BDAF-1B0732E09FE7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B523-D86C-47CB-820B-212E11BAA1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03877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F2F1B-EDB3-44ED-BDAF-1B0732E09FE7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B523-D86C-47CB-820B-212E11BAA1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92807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F2F1B-EDB3-44ED-BDAF-1B0732E09FE7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B523-D86C-47CB-820B-212E11BAA1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92657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F2F1B-EDB3-44ED-BDAF-1B0732E09FE7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B523-D86C-47CB-820B-212E11BAA1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65084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F2F1B-EDB3-44ED-BDAF-1B0732E09FE7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B523-D86C-47CB-820B-212E11BAA1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61121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F2F1B-EDB3-44ED-BDAF-1B0732E09FE7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B523-D86C-47CB-820B-212E11BAA1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85497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F2F1B-EDB3-44ED-BDAF-1B0732E09FE7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B523-D86C-47CB-820B-212E11BAA1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42111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F2F1B-EDB3-44ED-BDAF-1B0732E09FE7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DB523-D86C-47CB-820B-212E11BAA1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27688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media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PNTLDNxTMdg" TargetMode="External"/><Relationship Id="rId13" Type="http://schemas.openxmlformats.org/officeDocument/2006/relationships/image" Target="../media/image46.gif"/><Relationship Id="rId3" Type="http://schemas.openxmlformats.org/officeDocument/2006/relationships/image" Target="../media/image41.jpeg"/><Relationship Id="rId7" Type="http://schemas.openxmlformats.org/officeDocument/2006/relationships/image" Target="../media/image43.jpeg"/><Relationship Id="rId12" Type="http://schemas.openxmlformats.org/officeDocument/2006/relationships/hyperlink" Target="http://www.youtube.com/watch?v=_B735turDoM" TargetMode="External"/><Relationship Id="rId2" Type="http://schemas.openxmlformats.org/officeDocument/2006/relationships/hyperlink" Target="http://www.youtube.com/watch?v=I024MxO3AF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Xeuyc55LqiY" TargetMode="External"/><Relationship Id="rId11" Type="http://schemas.openxmlformats.org/officeDocument/2006/relationships/image" Target="../media/image45.jpeg"/><Relationship Id="rId5" Type="http://schemas.openxmlformats.org/officeDocument/2006/relationships/image" Target="../media/image42.jpeg"/><Relationship Id="rId15" Type="http://schemas.openxmlformats.org/officeDocument/2006/relationships/image" Target="../media/image47.jpeg"/><Relationship Id="rId10" Type="http://schemas.openxmlformats.org/officeDocument/2006/relationships/hyperlink" Target="http://www.youtube.com/watch?v=J4Vq-xHqUo8" TargetMode="External"/><Relationship Id="rId4" Type="http://schemas.openxmlformats.org/officeDocument/2006/relationships/hyperlink" Target="http://www.youtube.com/watch?v=OFU2jwl8Uwg" TargetMode="External"/><Relationship Id="rId9" Type="http://schemas.openxmlformats.org/officeDocument/2006/relationships/image" Target="../media/image44.jpeg"/><Relationship Id="rId14" Type="http://schemas.openxmlformats.org/officeDocument/2006/relationships/hyperlink" Target="http://www.youtube.com/watch?v=rZo8-ihCA9E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youtube.com/watch?v=yQP4UJhNn0I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PSSA</a:t>
            </a:r>
            <a:br>
              <a:rPr lang="en-US" dirty="0" smtClean="0"/>
            </a:br>
            <a:r>
              <a:rPr lang="en-US" dirty="0" smtClean="0"/>
              <a:t>Physical Science Review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http://upload.wikimedia.org/wikipedia/commons/2/26/Plasma-lamp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687"/>
            <a:ext cx="6794500" cy="6885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97765" y="457200"/>
            <a:ext cx="9187130" cy="35702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31550" cmpd="sng">
                  <a:solidFill>
                    <a:schemeClr val="bg1"/>
                  </a:soli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PSSA</a:t>
            </a:r>
          </a:p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6600" b="1" cap="none" spc="0" dirty="0" smtClean="0">
                <a:ln w="31550" cmpd="sng">
                  <a:solidFill>
                    <a:schemeClr val="bg1"/>
                  </a:soli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Physical SCIENCE</a:t>
            </a:r>
          </a:p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6600" b="1" cap="none" spc="0" dirty="0" smtClean="0">
                <a:ln w="31550" cmpd="sng">
                  <a:solidFill>
                    <a:schemeClr val="bg1"/>
                  </a:soli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REVIEW</a:t>
            </a:r>
            <a:endParaRPr lang="en-US" sz="6600" b="1" cap="none" spc="0" dirty="0">
              <a:ln w="31550" cmpd="sng">
                <a:solidFill>
                  <a:schemeClr val="bg1"/>
                </a:solidFill>
                <a:prstDash val="solid"/>
              </a:ln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4709" y="4655127"/>
            <a:ext cx="82421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We have 40 minutes to review 765 pages</a:t>
            </a:r>
          </a:p>
          <a:p>
            <a:pPr algn="ctr"/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of your book. Keep Calm and Carry on!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6324600"/>
            <a:ext cx="8077200" cy="400110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Franklin Regional Middle School                                  Mr. Racchini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01 Physical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colorTemperature colorTemp="6625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10600" y="6194102"/>
            <a:ext cx="285263" cy="2852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5846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oxford-labs.com/wp-content/uploads/2009/04/periodic-tab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95400"/>
            <a:ext cx="7334250" cy="5381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438400"/>
            <a:ext cx="171450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304800" y="1524000"/>
            <a:ext cx="4267200" cy="1631216"/>
            <a:chOff x="304800" y="1524000"/>
            <a:chExt cx="4267200" cy="1631216"/>
          </a:xfrm>
        </p:grpSpPr>
        <p:sp>
          <p:nvSpPr>
            <p:cNvPr id="5" name="TextBox 4"/>
            <p:cNvSpPr txBox="1"/>
            <p:nvPr/>
          </p:nvSpPr>
          <p:spPr>
            <a:xfrm>
              <a:off x="304800" y="1524000"/>
              <a:ext cx="2819400" cy="163121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Atomic Number</a:t>
              </a:r>
            </a:p>
            <a:p>
              <a:pPr algn="ctr"/>
              <a:r>
                <a:rPr lang="en-US" sz="2400" b="1" dirty="0" smtClean="0"/>
                <a:t>The number of protons in the nucleus of the atom.</a:t>
              </a:r>
              <a:endParaRPr lang="en-US" sz="2400" b="1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3810000" y="2362200"/>
              <a:ext cx="762000" cy="6858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 flipV="1">
              <a:off x="3124200" y="2057400"/>
              <a:ext cx="838200" cy="45720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itle 1"/>
          <p:cNvSpPr txBox="1">
            <a:spLocks/>
          </p:cNvSpPr>
          <p:nvPr/>
        </p:nvSpPr>
        <p:spPr>
          <a:xfrm>
            <a:off x="304800" y="2286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Up and </a:t>
            </a:r>
            <a:r>
              <a:rPr kumimoji="0" lang="en-US" sz="4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Atom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It’s time to get Elemental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800600" y="1600200"/>
            <a:ext cx="4191000" cy="2800767"/>
            <a:chOff x="4800600" y="1676400"/>
            <a:chExt cx="4191000" cy="2800767"/>
          </a:xfrm>
        </p:grpSpPr>
        <p:sp>
          <p:nvSpPr>
            <p:cNvPr id="16" name="TextBox 15"/>
            <p:cNvSpPr txBox="1"/>
            <p:nvPr/>
          </p:nvSpPr>
          <p:spPr>
            <a:xfrm>
              <a:off x="6172200" y="1676400"/>
              <a:ext cx="2819400" cy="280076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Average</a:t>
              </a:r>
            </a:p>
            <a:p>
              <a:pPr algn="ctr"/>
              <a:r>
                <a:rPr lang="en-US" sz="2800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Atomic Mass</a:t>
              </a:r>
            </a:p>
            <a:p>
              <a:pPr algn="ctr"/>
              <a:r>
                <a:rPr lang="en-US" sz="2400" b="1" dirty="0" smtClean="0"/>
                <a:t>Average weight of all naturally occurring isotopes of the element </a:t>
              </a:r>
            </a:p>
            <a:p>
              <a:pPr algn="ctr"/>
              <a:r>
                <a:rPr lang="en-US" sz="2400" b="1" dirty="0" smtClean="0"/>
                <a:t>(Measured in AMU)</a:t>
              </a:r>
              <a:endParaRPr lang="en-US" sz="2400" b="1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4800600" y="2362200"/>
              <a:ext cx="762000" cy="6858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5486400" y="2133600"/>
              <a:ext cx="685800" cy="45720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381000" y="3657600"/>
            <a:ext cx="2895600" cy="2739211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Electrons</a:t>
            </a:r>
          </a:p>
          <a:p>
            <a:pPr algn="ctr"/>
            <a:r>
              <a:rPr lang="en-US" sz="2400" b="1" dirty="0" smtClean="0"/>
              <a:t>The number of electrons must EQUAL the number of protons in order to maintain a Neutral electrical Charge</a:t>
            </a:r>
            <a:endParaRPr lang="en-US" sz="2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962400" y="4495800"/>
            <a:ext cx="4800600" cy="2000548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Neutrons</a:t>
            </a:r>
          </a:p>
          <a:p>
            <a:pPr algn="ctr"/>
            <a:r>
              <a:rPr lang="en-US" sz="2400" b="1" dirty="0" smtClean="0"/>
              <a:t>The number of neutrons can be found by subtracting the Atomic number from the mass of the isotope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2560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What is </a:t>
            </a:r>
            <a:r>
              <a:rPr kumimoji="0" lang="en-US" sz="440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 </a:t>
            </a:r>
            <a:r>
              <a:rPr kumimoji="0" lang="en-US" sz="4400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er</a:t>
            </a:r>
            <a:r>
              <a:rPr kumimoji="0" lang="en-US" sz="440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                            (ENERGY)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230645"/>
            <a:ext cx="822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law of conservation of energy </a:t>
            </a:r>
            <a:r>
              <a:rPr lang="en-US" sz="2800" b="1" dirty="0" smtClean="0"/>
              <a:t>:</a:t>
            </a:r>
          </a:p>
          <a:p>
            <a:pPr algn="ctr"/>
            <a:r>
              <a:rPr lang="en-US" sz="2800" b="1" dirty="0" smtClean="0"/>
              <a:t>Energy cannot be created or destroyed. It can only be converted from one form to another OR transferred from one place to another.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514540" y="3226606"/>
            <a:ext cx="3395481" cy="22929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eFight BB" panose="02000503000000020004" pitchFamily="2" charset="0"/>
              </a:rPr>
              <a:t>Hot</a:t>
            </a:r>
          </a:p>
          <a:p>
            <a:pPr algn="ctr"/>
            <a:r>
              <a:rPr lang="en-US" sz="2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(High Energy)</a:t>
            </a:r>
            <a:endParaRPr lang="en-US" sz="28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19828" y="3581400"/>
            <a:ext cx="3703258" cy="22929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s of Pacifica" panose="02000500000000000000" pitchFamily="2" charset="0"/>
              </a:rPr>
              <a:t>Cold</a:t>
            </a:r>
          </a:p>
          <a:p>
            <a:pPr algn="ctr"/>
            <a:r>
              <a:rPr lang="en-US" sz="2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(Low Energy)</a:t>
            </a:r>
            <a:endParaRPr lang="en-US" sz="28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910020" y="4953000"/>
            <a:ext cx="1109807" cy="762000"/>
          </a:xfrm>
          <a:prstGeom prst="righ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" y="5884183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Energy Transfer is ALWAYS from </a:t>
            </a:r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</a:t>
            </a:r>
            <a:r>
              <a:rPr lang="en-US" sz="2800" b="1" dirty="0" smtClean="0"/>
              <a:t> to 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</a:t>
            </a:r>
          </a:p>
        </p:txBody>
      </p:sp>
      <p:sp>
        <p:nvSpPr>
          <p:cNvPr id="7" name="Rectangle 6"/>
          <p:cNvSpPr/>
          <p:nvPr/>
        </p:nvSpPr>
        <p:spPr>
          <a:xfrm>
            <a:off x="539940" y="3046527"/>
            <a:ext cx="8324660" cy="3811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blog.myams.org/wp-content/uploads/2014/02/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69692"/>
            <a:ext cx="4038600" cy="32266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9" name="TextBox 8"/>
          <p:cNvSpPr txBox="1"/>
          <p:nvPr/>
        </p:nvSpPr>
        <p:spPr>
          <a:xfrm rot="20304267">
            <a:off x="5418649" y="4578300"/>
            <a:ext cx="3160486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is the Energy being transferred in this picture?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676400" y="4045297"/>
            <a:ext cx="3468914" cy="2100496"/>
            <a:chOff x="1676400" y="4045297"/>
            <a:chExt cx="3468914" cy="2100496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3910021" y="4882995"/>
              <a:ext cx="1195379" cy="45100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3949935" y="4045297"/>
              <a:ext cx="1195379" cy="23156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3464372" y="5108497"/>
              <a:ext cx="0" cy="103729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1981200" y="4882994"/>
              <a:ext cx="1038242" cy="60340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 flipV="1">
              <a:off x="1676400" y="4045297"/>
              <a:ext cx="1190282" cy="35680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314014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/>
      <p:bldP spid="6" grpId="0"/>
      <p:bldP spid="5" grpId="0" animBg="1"/>
      <p:bldP spid="8" grpId="0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What is </a:t>
            </a:r>
            <a:r>
              <a:rPr kumimoji="0" lang="en-US" sz="440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 </a:t>
            </a:r>
            <a:r>
              <a:rPr kumimoji="0" lang="en-US" sz="4400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er</a:t>
            </a:r>
            <a:r>
              <a:rPr kumimoji="0" lang="en-US" sz="440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                            (ENERGY)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230645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There are several different forms of energy: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1893055"/>
            <a:ext cx="8360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Kinetic Energy</a:t>
            </a:r>
            <a:r>
              <a:rPr lang="en-US" sz="3600" b="1" dirty="0" smtClean="0"/>
              <a:t>:</a:t>
            </a:r>
            <a:r>
              <a:rPr lang="en-US" sz="3600" b="1" dirty="0"/>
              <a:t> </a:t>
            </a:r>
            <a:r>
              <a:rPr lang="en-US" sz="2800" b="1" dirty="0" smtClean="0"/>
              <a:t>is energy due to motion</a:t>
            </a:r>
          </a:p>
        </p:txBody>
      </p:sp>
      <p:pic>
        <p:nvPicPr>
          <p:cNvPr id="2050" name="Picture 2" descr="http://images.tutorcircle.com/cms/images/41/energy-types-examp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2516">
            <a:off x="4521492" y="2635828"/>
            <a:ext cx="3810000" cy="2543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23470" y="2648634"/>
            <a:ext cx="445225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½ Mass x Speed</a:t>
            </a:r>
            <a:r>
              <a:rPr lang="en-US" sz="36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  <a:p>
            <a:endParaRPr lang="en-US" sz="2800" b="1" dirty="0"/>
          </a:p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(Measured in joules)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8300" y="1876975"/>
            <a:ext cx="8441871" cy="4736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9943" y="2000777"/>
            <a:ext cx="83602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51200" indent="-3251200"/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Potential Energy</a:t>
            </a:r>
            <a:r>
              <a:rPr lang="en-US" sz="3600" b="1" dirty="0" smtClean="0"/>
              <a:t>:</a:t>
            </a:r>
            <a:r>
              <a:rPr lang="en-US" sz="3600" b="1" dirty="0"/>
              <a:t> </a:t>
            </a:r>
            <a:r>
              <a:rPr lang="en-US" sz="2800" b="1" dirty="0" smtClean="0"/>
              <a:t>is energy that is stored due to the interactions between objects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228" y="3103601"/>
            <a:ext cx="8360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(</a:t>
            </a:r>
            <a:r>
              <a:rPr lang="en-US" sz="2800" b="1" u="sng" dirty="0" smtClean="0">
                <a:solidFill>
                  <a:srgbClr val="FF0000"/>
                </a:solidFill>
              </a:rPr>
              <a:t>Elastic PE, Chemical PE, or Gravitational PE</a:t>
            </a:r>
            <a:r>
              <a:rPr lang="en-US" sz="2800" b="1" dirty="0" smtClean="0">
                <a:solidFill>
                  <a:srgbClr val="FF0000"/>
                </a:solidFill>
              </a:rPr>
              <a:t>)</a:t>
            </a:r>
            <a:endParaRPr lang="en-US" sz="2800" b="1" dirty="0" smtClean="0"/>
          </a:p>
        </p:txBody>
      </p:sp>
      <p:pic>
        <p:nvPicPr>
          <p:cNvPr id="2052" name="Picture 4" descr="https://31.media.tumblr.com/362aa42760f5d7065eb9ac1da1c9373a/tumblr_inline_myr5glgNp71riy4o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71" y="3811668"/>
            <a:ext cx="2798504" cy="18656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assets.dwell.com/sites/default/files/styles/large/public/2012/12/02/101-fire-in-the-home-marshmallow.jpg?itok=RuoceR3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44" y="3811668"/>
            <a:ext cx="1404712" cy="20297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8" descr="http://www.google.com/url?sa=i&amp;source=images&amp;cd=&amp;docid=LXWfO5mAJWIPrM&amp;tbnid=iUNAxz8WFbjiKM:&amp;ved=0CAUQjBw4jgE&amp;url=http%3A%2F%2Fthemeparkreview.com%2Fforum%2Ffiles%2Fphantom_s_revenge_119.jpg&amp;ei=T9pEU8ThCe_C0AHR5oHgDw&amp;psig=AFQjCNFboH8izvAi36b17E8XrTky-FG-CQ&amp;ust=139710766321921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0" descr="http://www.google.com/url?sa=i&amp;source=images&amp;cd=&amp;docid=LXWfO5mAJWIPrM&amp;tbnid=iUNAxz8WFbjiKM:&amp;ved=0CAUQjBw4jgE&amp;url=http%3A%2F%2Fthemeparkreview.com%2Fforum%2Ffiles%2Fphantom_s_revenge_119.jpg&amp;ei=T9pEU8ThCe_C0AHR5oHgDw&amp;psig=AFQjCNFboH8izvAi36b17E8XrTky-FG-CQ&amp;ust=1397107663219212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2" descr="http://www.google.com/url?sa=i&amp;source=images&amp;cd=&amp;docid=LXWfO5mAJWIPrM&amp;tbnid=iUNAxz8WFbjiKM:&amp;ved=0CAUQjBw4jgE&amp;url=http%3A%2F%2Fthemeparkreview.com%2Fforum%2Ffiles%2Fphantom_s_revenge_119.jpg&amp;ei=T9pEU8ThCe_C0AHR5oHgDw&amp;psig=AFQjCNFboH8izvAi36b17E8XrTky-FG-CQ&amp;ust=1397107663219212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2" name="Picture 14" descr="http://rutheh.files.wordpress.com/2012/08/phontom-at-the-top-lost-kennywoo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029" y="3811668"/>
            <a:ext cx="2899621" cy="193308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874352" y="5990746"/>
            <a:ext cx="5429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GPE</a:t>
            </a:r>
            <a:r>
              <a:rPr lang="en-US" sz="3600" b="1" dirty="0" smtClean="0">
                <a:solidFill>
                  <a:srgbClr val="FF0000"/>
                </a:solidFill>
              </a:rPr>
              <a:t> = </a:t>
            </a:r>
            <a:r>
              <a:rPr lang="en-US" sz="2800" b="1" dirty="0" smtClean="0"/>
              <a:t>Mass x Gravity x Height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97329" y="1788474"/>
            <a:ext cx="8441871" cy="4736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4071" y="2000777"/>
            <a:ext cx="804272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3888" indent="-623888"/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Mechanical Energy</a:t>
            </a:r>
            <a:r>
              <a:rPr lang="en-US" sz="3600" b="1" dirty="0" smtClean="0"/>
              <a:t>: </a:t>
            </a:r>
            <a:r>
              <a:rPr lang="en-US" sz="2800" b="1" dirty="0" smtClean="0"/>
              <a:t>is the sum of any kinetic energy, elastic and gravitational potential energy in a system</a:t>
            </a:r>
          </a:p>
        </p:txBody>
      </p:sp>
      <p:pic>
        <p:nvPicPr>
          <p:cNvPr id="2064" name="Picture 16" descr="http://fzxxprj.wikispaces.com/file/view/oip_m2_mb2_1.jpg/226488076/oip_m2_mb2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58" y="3508882"/>
            <a:ext cx="7249011" cy="3030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7135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8" grpId="0" animBg="1"/>
      <p:bldP spid="5" grpId="0"/>
      <p:bldP spid="6" grpId="0"/>
      <p:bldP spid="18" grpId="0"/>
      <p:bldP spid="17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atin typeface="Arial" pitchFamily="34" charset="0"/>
                <a:ea typeface="+mj-ea"/>
                <a:cs typeface="Arial" pitchFamily="34" charset="0"/>
              </a:rPr>
              <a:t>It’s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440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Electric!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latin typeface="Arial" pitchFamily="34" charset="0"/>
                <a:ea typeface="+mj-ea"/>
                <a:cs typeface="Arial" pitchFamily="34" charset="0"/>
              </a:rPr>
              <a:t>Boogie </a:t>
            </a:r>
            <a:r>
              <a:rPr lang="en-US" sz="3600" dirty="0">
                <a:latin typeface="Arial" pitchFamily="34" charset="0"/>
                <a:ea typeface="+mj-ea"/>
                <a:cs typeface="Arial" pitchFamily="34" charset="0"/>
              </a:rPr>
              <a:t>Woogie </a:t>
            </a:r>
            <a:r>
              <a:rPr lang="en-US" sz="3600" dirty="0" err="1">
                <a:latin typeface="Arial" pitchFamily="34" charset="0"/>
                <a:ea typeface="+mj-ea"/>
                <a:cs typeface="Arial" pitchFamily="34" charset="0"/>
              </a:rPr>
              <a:t>Woogie</a:t>
            </a:r>
            <a:endParaRPr lang="en-US" sz="36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524000"/>
            <a:ext cx="8229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law of conservation of charge </a:t>
            </a:r>
            <a:r>
              <a:rPr lang="en-US" sz="2800" b="1" dirty="0" smtClean="0"/>
              <a:t>:</a:t>
            </a:r>
          </a:p>
          <a:p>
            <a:pPr algn="ctr"/>
            <a:r>
              <a:rPr lang="en-US" sz="2800" b="1" dirty="0" smtClean="0"/>
              <a:t>Electrical charges cannot be created or destroyed, but can be transferred from one object to another.</a:t>
            </a:r>
            <a:endParaRPr lang="en-US" sz="2800" b="1" dirty="0"/>
          </a:p>
        </p:txBody>
      </p:sp>
      <p:pic>
        <p:nvPicPr>
          <p:cNvPr id="3074" name="Picture 2" descr="http://4.bp.blogspot.com/-eT1Kh7tSQzE/T0lO4mtyO9I/AAAAAAAAANQ/rxBOV9IU6xU/s1600/1808753_f5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017591"/>
            <a:ext cx="2971800" cy="3739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ctangle 3"/>
          <p:cNvSpPr/>
          <p:nvPr/>
        </p:nvSpPr>
        <p:spPr>
          <a:xfrm>
            <a:off x="457200" y="1592252"/>
            <a:ext cx="8382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5429" y="2514600"/>
            <a:ext cx="5105400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Some electrons are bound more tightly to some atoms than others and can transfer to another object.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Van de </a:t>
            </a:r>
            <a:r>
              <a:rPr lang="en-US" sz="2800" b="1" dirty="0" err="1" smtClean="0"/>
              <a:t>Graaff</a:t>
            </a:r>
            <a:r>
              <a:rPr lang="en-US" sz="2800" b="1" dirty="0" smtClean="0"/>
              <a:t> generators work great at separating these electrons. 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49728" y="2006768"/>
            <a:ext cx="4876801" cy="45550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electrons move up the </a:t>
            </a:r>
            <a:r>
              <a:rPr lang="en-US" sz="2800" b="1" dirty="0" smtClean="0"/>
              <a:t>generator to </a:t>
            </a:r>
            <a:r>
              <a:rPr lang="en-US" sz="2800" b="1" dirty="0"/>
              <a:t>the metal ball and into the person</a:t>
            </a:r>
            <a:r>
              <a:rPr lang="en-US" sz="2800" b="1" dirty="0" smtClean="0"/>
              <a:t>.</a:t>
            </a:r>
          </a:p>
          <a:p>
            <a:pPr algn="ctr"/>
            <a:endParaRPr lang="en-US" sz="2800" b="1" dirty="0"/>
          </a:p>
          <a:p>
            <a:pPr algn="ctr"/>
            <a:endParaRPr lang="en-US" sz="2800" b="1" dirty="0" smtClean="0"/>
          </a:p>
          <a:p>
            <a:pPr algn="ctr"/>
            <a:endParaRPr lang="en-US" sz="1000" b="1" dirty="0" smtClean="0"/>
          </a:p>
          <a:p>
            <a:pPr algn="ctr"/>
            <a:r>
              <a:rPr lang="en-US" sz="2800" b="1" dirty="0" smtClean="0"/>
              <a:t> </a:t>
            </a:r>
            <a:r>
              <a:rPr lang="en-US" sz="2800" b="1" dirty="0"/>
              <a:t>Since all of the electrons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the same charge,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repel each other </a:t>
            </a:r>
            <a:r>
              <a:rPr lang="en-US" sz="2800" b="1" dirty="0"/>
              <a:t>and try to get as far away from each other as possible</a:t>
            </a:r>
            <a:r>
              <a:rPr lang="en-US" sz="2800" b="1" dirty="0" smtClean="0"/>
              <a:t>. </a:t>
            </a:r>
            <a:endParaRPr lang="en-US" sz="2800" b="1" dirty="0"/>
          </a:p>
        </p:txBody>
      </p:sp>
    </p:spTree>
    <p:extLst>
      <p:ext uri="{BB962C8B-B14F-4D97-AF65-F5344CB8AC3E}">
        <p14:creationId xmlns="" xmlns:p14="http://schemas.microsoft.com/office/powerpoint/2010/main" val="397014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.directindustry.com/images_di/photo-g/low-voltage-single-conductor-cables-12604-32072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90800"/>
            <a:ext cx="8394700" cy="4935490"/>
          </a:xfrm>
          <a:prstGeom prst="rect">
            <a:avLst/>
          </a:prstGeom>
          <a:noFill/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atin typeface="Arial" pitchFamily="34" charset="0"/>
                <a:ea typeface="+mj-ea"/>
                <a:cs typeface="Arial" pitchFamily="34" charset="0"/>
              </a:rPr>
              <a:t>It’s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440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Electric!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latin typeface="Arial" pitchFamily="34" charset="0"/>
                <a:ea typeface="+mj-ea"/>
                <a:cs typeface="Arial" pitchFamily="34" charset="0"/>
              </a:rPr>
              <a:t>Boogie </a:t>
            </a:r>
            <a:r>
              <a:rPr lang="en-US" sz="3600" dirty="0">
                <a:latin typeface="Arial" pitchFamily="34" charset="0"/>
                <a:ea typeface="+mj-ea"/>
                <a:cs typeface="Arial" pitchFamily="34" charset="0"/>
              </a:rPr>
              <a:t>Woogie </a:t>
            </a:r>
            <a:r>
              <a:rPr lang="en-US" sz="3600" dirty="0" err="1">
                <a:latin typeface="Arial" pitchFamily="34" charset="0"/>
                <a:ea typeface="+mj-ea"/>
                <a:cs typeface="Arial" pitchFamily="34" charset="0"/>
              </a:rPr>
              <a:t>Woogie</a:t>
            </a:r>
            <a:endParaRPr lang="en-US" sz="36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676400"/>
            <a:ext cx="806087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887538" indent="-1887538"/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Conductors</a:t>
            </a:r>
            <a:r>
              <a:rPr lang="en-US" sz="2800" b="1" dirty="0" smtClean="0"/>
              <a:t>: any material through which electrons move easily. (</a:t>
            </a:r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COPPER WIRE</a:t>
            </a:r>
            <a:r>
              <a:rPr lang="en-US" sz="2800" b="1" dirty="0" smtClean="0"/>
              <a:t>)</a:t>
            </a:r>
          </a:p>
        </p:txBody>
      </p:sp>
      <p:sp>
        <p:nvSpPr>
          <p:cNvPr id="10" name="Right Arrow 9"/>
          <p:cNvSpPr/>
          <p:nvPr/>
        </p:nvSpPr>
        <p:spPr>
          <a:xfrm rot="4838141">
            <a:off x="6080765" y="3453673"/>
            <a:ext cx="1766867" cy="385022"/>
          </a:xfrm>
          <a:prstGeom prst="rightArrow">
            <a:avLst>
              <a:gd name="adj1" fmla="val 50000"/>
              <a:gd name="adj2" fmla="val 14110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1524000"/>
            <a:ext cx="8060872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623888" indent="-623888"/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Insulators</a:t>
            </a:r>
            <a:r>
              <a:rPr lang="en-US" sz="2800" b="1" dirty="0" smtClean="0"/>
              <a:t>: any material in which electrons are not able to move though easily. (</a:t>
            </a:r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Plastic Coating around the wires</a:t>
            </a:r>
            <a:r>
              <a:rPr lang="en-US" sz="2800" b="1" dirty="0" smtClean="0"/>
              <a:t>)</a:t>
            </a:r>
          </a:p>
        </p:txBody>
      </p:sp>
      <p:sp>
        <p:nvSpPr>
          <p:cNvPr id="8" name="Right Arrow 7"/>
          <p:cNvSpPr/>
          <p:nvPr/>
        </p:nvSpPr>
        <p:spPr>
          <a:xfrm rot="7647944">
            <a:off x="4396813" y="3241545"/>
            <a:ext cx="2097528" cy="415444"/>
          </a:xfrm>
          <a:prstGeom prst="rightArrow">
            <a:avLst>
              <a:gd name="adj1" fmla="val 50000"/>
              <a:gd name="adj2" fmla="val 13909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5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atin typeface="Arial" pitchFamily="34" charset="0"/>
                <a:ea typeface="+mj-ea"/>
                <a:cs typeface="Arial" pitchFamily="34" charset="0"/>
              </a:rPr>
              <a:t>It’s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440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Electric!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latin typeface="Arial" pitchFamily="34" charset="0"/>
                <a:ea typeface="+mj-ea"/>
                <a:cs typeface="Arial" pitchFamily="34" charset="0"/>
              </a:rPr>
              <a:t>Boogie </a:t>
            </a:r>
            <a:r>
              <a:rPr lang="en-US" sz="3600" dirty="0">
                <a:latin typeface="Arial" pitchFamily="34" charset="0"/>
                <a:ea typeface="+mj-ea"/>
                <a:cs typeface="Arial" pitchFamily="34" charset="0"/>
              </a:rPr>
              <a:t>Woogie </a:t>
            </a:r>
            <a:r>
              <a:rPr lang="en-US" sz="3600" dirty="0" err="1">
                <a:latin typeface="Arial" pitchFamily="34" charset="0"/>
                <a:ea typeface="+mj-ea"/>
                <a:cs typeface="Arial" pitchFamily="34" charset="0"/>
              </a:rPr>
              <a:t>Woogie</a:t>
            </a:r>
            <a:endParaRPr lang="en-US" sz="36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524000"/>
            <a:ext cx="4191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3888" indent="-623888"/>
            <a:r>
              <a:rPr lang="en-US" sz="3600" b="1" u="sng" dirty="0" smtClean="0"/>
              <a:t>What is </a:t>
            </a:r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Voltage</a:t>
            </a:r>
            <a:r>
              <a:rPr lang="en-US" sz="3600" b="1" u="sng" dirty="0" smtClean="0"/>
              <a:t>?</a:t>
            </a:r>
          </a:p>
          <a:p>
            <a:pPr marL="623888" indent="-623888"/>
            <a:r>
              <a:rPr lang="en-US" sz="3200" b="1" dirty="0" smtClean="0"/>
              <a:t>It is the Potential Energy of electricity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3200400"/>
            <a:ext cx="8610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3888" indent="-623888"/>
            <a:r>
              <a:rPr lang="en-US" sz="3200" b="1" u="sng" dirty="0" smtClean="0"/>
              <a:t>Voltage is measured in 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Volts</a:t>
            </a:r>
            <a:r>
              <a:rPr lang="en-US" sz="3200" b="1" u="sng" dirty="0" smtClean="0"/>
              <a:t> </a:t>
            </a:r>
            <a:r>
              <a:rPr lang="en-US" sz="3200" b="1" dirty="0" smtClean="0"/>
              <a:t>= </a:t>
            </a:r>
            <a:r>
              <a:rPr lang="en-US" sz="2400" b="1" dirty="0" smtClean="0"/>
              <a:t>which expresses how much energy a unit of charge will receive (or expend) if it is moved from one location at one voltage to another location at another voltage (Just like other Potential Energies)</a:t>
            </a:r>
            <a:endParaRPr lang="en-US" sz="3200" b="1" dirty="0" smtClean="0"/>
          </a:p>
        </p:txBody>
      </p:sp>
      <p:sp>
        <p:nvSpPr>
          <p:cNvPr id="6" name="TextBox 5"/>
          <p:cNvSpPr txBox="1"/>
          <p:nvPr/>
        </p:nvSpPr>
        <p:spPr>
          <a:xfrm rot="20483972">
            <a:off x="4876800" y="2286000"/>
            <a:ext cx="3733800" cy="1200329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The Voltage of electricity is much like the Potential of a </a:t>
            </a:r>
            <a:r>
              <a:rPr lang="en-US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tower</a:t>
            </a:r>
            <a:endParaRPr lang="en-US" sz="24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724400" y="1600200"/>
            <a:ext cx="5969602" cy="3505200"/>
            <a:chOff x="4648200" y="1600200"/>
            <a:chExt cx="5969602" cy="3505200"/>
          </a:xfrm>
        </p:grpSpPr>
        <p:pic>
          <p:nvPicPr>
            <p:cNvPr id="2050" name="Picture 2" descr="http://s3.amazonaws.com/answer-board-image/17b99165-5165-42a5-985a-4675a8f0565c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48200" y="1600200"/>
              <a:ext cx="5969602" cy="3505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" name="Oval 6"/>
            <p:cNvSpPr/>
            <p:nvPr/>
          </p:nvSpPr>
          <p:spPr>
            <a:xfrm>
              <a:off x="7239000" y="1752600"/>
              <a:ext cx="1371600" cy="1295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Chord 7"/>
          <p:cNvSpPr/>
          <p:nvPr/>
        </p:nvSpPr>
        <p:spPr>
          <a:xfrm rot="5400000">
            <a:off x="7324056" y="1743744"/>
            <a:ext cx="1371603" cy="1389317"/>
          </a:xfrm>
          <a:prstGeom prst="chord">
            <a:avLst>
              <a:gd name="adj1" fmla="val 5324203"/>
              <a:gd name="adj2" fmla="val 163064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457200" y="3886200"/>
            <a:ext cx="3733800" cy="2796092"/>
            <a:chOff x="457200" y="3886200"/>
            <a:chExt cx="3733800" cy="2796092"/>
          </a:xfrm>
        </p:grpSpPr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71800" y="4724400"/>
              <a:ext cx="1066800" cy="1957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05000" y="4724400"/>
              <a:ext cx="1066800" cy="1957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8200" y="4724400"/>
              <a:ext cx="1066800" cy="1957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3200400" y="5029200"/>
              <a:ext cx="533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9 V</a:t>
              </a:r>
              <a:endParaRPr lang="en-US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133600" y="5029200"/>
              <a:ext cx="533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9 V</a:t>
              </a:r>
              <a:endParaRPr lang="en-US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66800" y="5029200"/>
              <a:ext cx="533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9 V</a:t>
              </a:r>
              <a:endParaRPr lang="en-US" b="1" dirty="0"/>
            </a:p>
          </p:txBody>
        </p:sp>
        <p:sp>
          <p:nvSpPr>
            <p:cNvPr id="22" name="Left Bracket 21"/>
            <p:cNvSpPr/>
            <p:nvPr/>
          </p:nvSpPr>
          <p:spPr>
            <a:xfrm rot="5400000">
              <a:off x="1714500" y="4305300"/>
              <a:ext cx="419100" cy="495300"/>
            </a:xfrm>
            <a:prstGeom prst="leftBracket">
              <a:avLst>
                <a:gd name="adj" fmla="val 0"/>
              </a:avLst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Left Bracket 22"/>
            <p:cNvSpPr/>
            <p:nvPr/>
          </p:nvSpPr>
          <p:spPr>
            <a:xfrm rot="5400000">
              <a:off x="2762250" y="4248150"/>
              <a:ext cx="419100" cy="609600"/>
            </a:xfrm>
            <a:prstGeom prst="leftBracket">
              <a:avLst>
                <a:gd name="adj" fmla="val 0"/>
              </a:avLst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 flipH="1" flipV="1">
              <a:off x="457200" y="3886200"/>
              <a:ext cx="685800" cy="9144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3733800" y="4343400"/>
              <a:ext cx="457200" cy="4572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4648200" y="2590800"/>
            <a:ext cx="3962400" cy="3190220"/>
            <a:chOff x="4648200" y="2590800"/>
            <a:chExt cx="3962400" cy="3190220"/>
          </a:xfrm>
        </p:grpSpPr>
        <p:sp>
          <p:nvSpPr>
            <p:cNvPr id="29" name="TextBox 28"/>
            <p:cNvSpPr txBox="1"/>
            <p:nvPr/>
          </p:nvSpPr>
          <p:spPr>
            <a:xfrm>
              <a:off x="4648200" y="5257800"/>
              <a:ext cx="3962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/>
                <a:t>High Water Potential  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7086600" y="2590800"/>
              <a:ext cx="762000" cy="27432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4114800" y="5715000"/>
            <a:ext cx="4419600" cy="523220"/>
            <a:chOff x="4114800" y="5715000"/>
            <a:chExt cx="4419600" cy="523220"/>
          </a:xfrm>
        </p:grpSpPr>
        <p:cxnSp>
          <p:nvCxnSpPr>
            <p:cNvPr id="33" name="Straight Arrow Connector 32"/>
            <p:cNvCxnSpPr/>
            <p:nvPr/>
          </p:nvCxnSpPr>
          <p:spPr>
            <a:xfrm flipH="1" flipV="1">
              <a:off x="4114800" y="5791200"/>
              <a:ext cx="1447800" cy="1524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4572000" y="5715000"/>
              <a:ext cx="3962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High Voltage</a:t>
              </a:r>
              <a:endPara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371600" y="3733800"/>
            <a:ext cx="7239000" cy="3124200"/>
            <a:chOff x="1371600" y="3733800"/>
            <a:chExt cx="7239000" cy="2895600"/>
          </a:xfrm>
        </p:grpSpPr>
        <p:sp>
          <p:nvSpPr>
            <p:cNvPr id="41" name="Rectangle 40"/>
            <p:cNvSpPr/>
            <p:nvPr/>
          </p:nvSpPr>
          <p:spPr>
            <a:xfrm>
              <a:off x="4114800" y="5181600"/>
              <a:ext cx="4495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905000" y="4191000"/>
              <a:ext cx="2362200" cy="2438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371600" y="3733800"/>
              <a:ext cx="12954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/>
            <p:nvPr/>
          </p:nvCxnSpPr>
          <p:spPr>
            <a:xfrm flipV="1">
              <a:off x="1600200" y="3962400"/>
              <a:ext cx="228600" cy="8382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1981200" y="2590800"/>
            <a:ext cx="6629400" cy="3647420"/>
            <a:chOff x="1981200" y="2590800"/>
            <a:chExt cx="6629400" cy="3647420"/>
          </a:xfrm>
        </p:grpSpPr>
        <p:grpSp>
          <p:nvGrpSpPr>
            <p:cNvPr id="47" name="Group 46"/>
            <p:cNvGrpSpPr/>
            <p:nvPr/>
          </p:nvGrpSpPr>
          <p:grpSpPr>
            <a:xfrm>
              <a:off x="4648200" y="2590800"/>
              <a:ext cx="3962400" cy="3190220"/>
              <a:chOff x="4648200" y="2590800"/>
              <a:chExt cx="3962400" cy="3190220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4648200" y="5257800"/>
                <a:ext cx="3962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smtClean="0"/>
                  <a:t>LOW  Water Potential  </a:t>
                </a:r>
              </a:p>
            </p:txBody>
          </p:sp>
          <p:cxnSp>
            <p:nvCxnSpPr>
              <p:cNvPr id="49" name="Straight Arrow Connector 48"/>
              <p:cNvCxnSpPr/>
              <p:nvPr/>
            </p:nvCxnSpPr>
            <p:spPr>
              <a:xfrm flipV="1">
                <a:off x="7086600" y="2590800"/>
                <a:ext cx="762000" cy="274320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/>
            <p:cNvGrpSpPr/>
            <p:nvPr/>
          </p:nvGrpSpPr>
          <p:grpSpPr>
            <a:xfrm>
              <a:off x="1981200" y="5638800"/>
              <a:ext cx="6553200" cy="599420"/>
              <a:chOff x="1981200" y="5638800"/>
              <a:chExt cx="6553200" cy="599420"/>
            </a:xfrm>
          </p:grpSpPr>
          <p:cxnSp>
            <p:nvCxnSpPr>
              <p:cNvPr id="51" name="Straight Arrow Connector 50"/>
              <p:cNvCxnSpPr/>
              <p:nvPr/>
            </p:nvCxnSpPr>
            <p:spPr>
              <a:xfrm flipH="1" flipV="1">
                <a:off x="1981200" y="5638800"/>
                <a:ext cx="3581400" cy="30480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/>
              <p:cNvSpPr txBox="1"/>
              <p:nvPr/>
            </p:nvSpPr>
            <p:spPr>
              <a:xfrm>
                <a:off x="4572000" y="5715000"/>
                <a:ext cx="3962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LOW Voltage</a:t>
                </a:r>
                <a:endPara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atin typeface="Arial" pitchFamily="34" charset="0"/>
                <a:ea typeface="+mj-ea"/>
                <a:cs typeface="Arial" pitchFamily="34" charset="0"/>
              </a:rPr>
              <a:t>It’s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440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Electric!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latin typeface="Arial" pitchFamily="34" charset="0"/>
                <a:ea typeface="+mj-ea"/>
                <a:cs typeface="Arial" pitchFamily="34" charset="0"/>
              </a:rPr>
              <a:t>Boogie </a:t>
            </a:r>
            <a:r>
              <a:rPr lang="en-US" sz="3600" dirty="0">
                <a:latin typeface="Arial" pitchFamily="34" charset="0"/>
                <a:ea typeface="+mj-ea"/>
                <a:cs typeface="Arial" pitchFamily="34" charset="0"/>
              </a:rPr>
              <a:t>Woogie </a:t>
            </a:r>
            <a:r>
              <a:rPr lang="en-US" sz="3600" dirty="0" err="1">
                <a:latin typeface="Arial" pitchFamily="34" charset="0"/>
                <a:ea typeface="+mj-ea"/>
                <a:cs typeface="Arial" pitchFamily="34" charset="0"/>
              </a:rPr>
              <a:t>Woogie</a:t>
            </a:r>
            <a:endParaRPr lang="en-US" sz="36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600200"/>
            <a:ext cx="5410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3888" indent="-623888"/>
            <a:r>
              <a:rPr lang="en-US" sz="3600" b="1" u="sng" dirty="0" smtClean="0"/>
              <a:t>What is Electric </a:t>
            </a:r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</a:t>
            </a:r>
            <a:r>
              <a:rPr lang="en-US" sz="3600" b="1" u="sng" dirty="0" smtClean="0"/>
              <a:t>?</a:t>
            </a:r>
          </a:p>
          <a:p>
            <a:r>
              <a:rPr lang="en-US" sz="2800" b="1" dirty="0" smtClean="0"/>
              <a:t>It is the NET (Overall) movement of electric charges in one direction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5159">
            <a:off x="5727657" y="1906178"/>
            <a:ext cx="2974745" cy="20870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1" y="4328084"/>
            <a:ext cx="86106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3888" indent="-623888"/>
            <a:r>
              <a:rPr lang="en-US" sz="3200" b="1" u="sng" dirty="0"/>
              <a:t>Measured in </a:t>
            </a:r>
            <a:r>
              <a:rPr lang="en-US" sz="3200" b="1" u="sng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AMPS</a:t>
            </a:r>
            <a:r>
              <a:rPr lang="en-US" sz="3200" b="1" u="sng" dirty="0"/>
              <a:t> </a:t>
            </a:r>
            <a:r>
              <a:rPr lang="en-US" sz="3200" b="1" dirty="0"/>
              <a:t>= The number of Coulombs (C) moving past a single point every second </a:t>
            </a:r>
          </a:p>
          <a:p>
            <a:pPr marL="623888" indent="-623888"/>
            <a:endParaRPr lang="en-US" sz="1400" b="1" dirty="0" smtClean="0"/>
          </a:p>
          <a:p>
            <a:pPr marL="623888" indent="-623888"/>
            <a:endParaRPr lang="en-US" sz="1400" b="1" dirty="0"/>
          </a:p>
          <a:p>
            <a:pPr marL="623888" indent="-623888" algn="ctr"/>
            <a:r>
              <a:rPr lang="en-US" sz="2400" b="1" dirty="0"/>
              <a:t>1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Coulomb</a:t>
            </a:r>
            <a:r>
              <a:rPr lang="en-US" sz="2400" b="1" dirty="0"/>
              <a:t> of electric Charge = 6,250 MILLION–BILLION electrons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evinsddr3.info/wp-content/uploads/2013/11/running-faucet-drawingdripping-faucet-clip-art-vector-clip-art-online-royalty-free-gos61drj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228600"/>
            <a:ext cx="3357065" cy="4010025"/>
          </a:xfrm>
          <a:prstGeom prst="rect">
            <a:avLst/>
          </a:prstGeom>
          <a:noFill/>
        </p:spPr>
      </p:pic>
      <p:grpSp>
        <p:nvGrpSpPr>
          <p:cNvPr id="46" name="Group 45"/>
          <p:cNvGrpSpPr/>
          <p:nvPr/>
        </p:nvGrpSpPr>
        <p:grpSpPr>
          <a:xfrm>
            <a:off x="4953000" y="2995108"/>
            <a:ext cx="3962400" cy="3862892"/>
            <a:chOff x="3810000" y="-152400"/>
            <a:chExt cx="4648200" cy="4701092"/>
          </a:xfrm>
        </p:grpSpPr>
        <p:sp>
          <p:nvSpPr>
            <p:cNvPr id="45" name="32-Point Star 44"/>
            <p:cNvSpPr/>
            <p:nvPr/>
          </p:nvSpPr>
          <p:spPr>
            <a:xfrm>
              <a:off x="6324600" y="-152400"/>
              <a:ext cx="1143000" cy="1066800"/>
            </a:xfrm>
            <a:prstGeom prst="star32">
              <a:avLst/>
            </a:prstGeom>
            <a:solidFill>
              <a:srgbClr val="FFC000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32-Point Star 43"/>
            <p:cNvSpPr/>
            <p:nvPr/>
          </p:nvSpPr>
          <p:spPr>
            <a:xfrm>
              <a:off x="5334000" y="-152400"/>
              <a:ext cx="1143000" cy="1066800"/>
            </a:xfrm>
            <a:prstGeom prst="star32">
              <a:avLst/>
            </a:prstGeom>
            <a:solidFill>
              <a:srgbClr val="FFC000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32-Point Star 42"/>
            <p:cNvSpPr/>
            <p:nvPr/>
          </p:nvSpPr>
          <p:spPr>
            <a:xfrm>
              <a:off x="4267200" y="-152400"/>
              <a:ext cx="1143000" cy="1143000"/>
            </a:xfrm>
            <a:prstGeom prst="star32">
              <a:avLst/>
            </a:prstGeom>
            <a:solidFill>
              <a:srgbClr val="FFC000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77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77000" y="0"/>
              <a:ext cx="852713" cy="1400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86400" y="0"/>
              <a:ext cx="852713" cy="1400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19600" y="0"/>
              <a:ext cx="852713" cy="1400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0" y="2590800"/>
              <a:ext cx="1066800" cy="1957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4800600" y="2895600"/>
              <a:ext cx="533400" cy="4120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9 V</a:t>
              </a:r>
              <a:endParaRPr lang="en-US" sz="1600" b="1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6096000" y="1143000"/>
              <a:ext cx="685800" cy="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6" name="Left Bracket 25"/>
            <p:cNvSpPr/>
            <p:nvPr/>
          </p:nvSpPr>
          <p:spPr>
            <a:xfrm rot="10800000" flipH="1">
              <a:off x="3810000" y="1143000"/>
              <a:ext cx="914400" cy="1524000"/>
            </a:xfrm>
            <a:prstGeom prst="leftBracket">
              <a:avLst>
                <a:gd name="adj" fmla="val 0"/>
              </a:avLst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Left Bracket 36"/>
            <p:cNvSpPr/>
            <p:nvPr/>
          </p:nvSpPr>
          <p:spPr>
            <a:xfrm rot="10800000">
              <a:off x="7086600" y="1143000"/>
              <a:ext cx="1371600" cy="1524000"/>
            </a:xfrm>
            <a:prstGeom prst="leftBracket">
              <a:avLst>
                <a:gd name="adj" fmla="val 0"/>
              </a:avLst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5410200" y="2667000"/>
              <a:ext cx="1752600" cy="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5029200" y="1143000"/>
              <a:ext cx="762000" cy="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838200" y="685800"/>
            <a:ext cx="7239000" cy="5170646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/>
              <a:t>The Current of electricity is much like the </a:t>
            </a:r>
            <a:r>
              <a:rPr lang="en-US" sz="6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smtClean="0"/>
              <a:t>of water through a pipe</a:t>
            </a:r>
            <a:endParaRPr lang="en-US" sz="66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581400" y="533400"/>
            <a:ext cx="5181600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Water flow </a:t>
            </a:r>
            <a:r>
              <a:rPr lang="en-US" sz="2800" dirty="0" smtClean="0"/>
              <a:t>because: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b="1" dirty="0" smtClean="0"/>
              <a:t>Resistance is high(the pipe is small) &amp;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b="1" dirty="0" smtClean="0"/>
              <a:t> There is not enough pressure (Value is closed)</a:t>
            </a:r>
            <a:endParaRPr lang="en-US" sz="28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228600" y="3962400"/>
            <a:ext cx="5181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Electrical Current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smtClean="0"/>
              <a:t>because: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b="1" dirty="0" smtClean="0"/>
              <a:t>Resistance is high (3 light bulbs)  &amp;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b="1" dirty="0" smtClean="0"/>
              <a:t> There is not enough electrical pressure, Voltage. (Only one battery)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evinsddr3.info/wp-content/uploads/2013/11/running-faucet-drawingdripping-faucet-clip-art-vector-clip-art-online-royalty-free-gos61drj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304800"/>
            <a:ext cx="2463974" cy="2943225"/>
          </a:xfrm>
          <a:prstGeom prst="rect">
            <a:avLst/>
          </a:prstGeom>
          <a:noFill/>
        </p:spPr>
      </p:pic>
      <p:grpSp>
        <p:nvGrpSpPr>
          <p:cNvPr id="39" name="Group 38"/>
          <p:cNvGrpSpPr/>
          <p:nvPr/>
        </p:nvGrpSpPr>
        <p:grpSpPr>
          <a:xfrm>
            <a:off x="-1066800" y="0"/>
            <a:ext cx="10210800" cy="4114800"/>
            <a:chOff x="-1066800" y="0"/>
            <a:chExt cx="10210800" cy="4114800"/>
          </a:xfrm>
        </p:grpSpPr>
        <p:grpSp>
          <p:nvGrpSpPr>
            <p:cNvPr id="36" name="Group 35"/>
            <p:cNvGrpSpPr/>
            <p:nvPr/>
          </p:nvGrpSpPr>
          <p:grpSpPr>
            <a:xfrm>
              <a:off x="-1066800" y="0"/>
              <a:ext cx="6477000" cy="4114800"/>
              <a:chOff x="0" y="2133600"/>
              <a:chExt cx="6477000" cy="411480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0" y="2133600"/>
                <a:ext cx="6477000" cy="411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2" descr="http://kevinsddr3.info/wp-content/uploads/2013/11/running-faucet-drawingdripping-faucet-clip-art-vector-clip-art-online-royalty-free-gos61drj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81000" y="2209800"/>
                <a:ext cx="6019800" cy="4010025"/>
              </a:xfrm>
              <a:prstGeom prst="rect">
                <a:avLst/>
              </a:prstGeom>
              <a:noFill/>
            </p:spPr>
          </p:pic>
        </p:grpSp>
        <p:sp>
          <p:nvSpPr>
            <p:cNvPr id="48" name="TextBox 47"/>
            <p:cNvSpPr txBox="1"/>
            <p:nvPr/>
          </p:nvSpPr>
          <p:spPr>
            <a:xfrm>
              <a:off x="4572000" y="533400"/>
              <a:ext cx="4572000" cy="13849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HIGH Water flow </a:t>
              </a:r>
              <a:r>
                <a:rPr lang="en-US" sz="2800" dirty="0" smtClean="0"/>
                <a:t>because: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2800" b="1" dirty="0" smtClean="0"/>
                <a:t>Resistance is LOW (the pipe is LARGER) 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105399" y="2995108"/>
            <a:ext cx="3810000" cy="3862892"/>
            <a:chOff x="3810001" y="-125227"/>
            <a:chExt cx="4648201" cy="3862892"/>
          </a:xfrm>
        </p:grpSpPr>
        <p:sp>
          <p:nvSpPr>
            <p:cNvPr id="42" name="32-Point Star 41"/>
            <p:cNvSpPr/>
            <p:nvPr/>
          </p:nvSpPr>
          <p:spPr>
            <a:xfrm>
              <a:off x="6324603" y="-125227"/>
              <a:ext cx="1143000" cy="876591"/>
            </a:xfrm>
            <a:prstGeom prst="star32">
              <a:avLst/>
            </a:prstGeom>
            <a:solidFill>
              <a:srgbClr val="FFC000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32-Point Star 45"/>
            <p:cNvSpPr/>
            <p:nvPr/>
          </p:nvSpPr>
          <p:spPr>
            <a:xfrm>
              <a:off x="5334002" y="-125227"/>
              <a:ext cx="1143000" cy="876591"/>
            </a:xfrm>
            <a:prstGeom prst="star32">
              <a:avLst/>
            </a:prstGeom>
            <a:solidFill>
              <a:srgbClr val="FFC000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32-Point Star 49"/>
            <p:cNvSpPr/>
            <p:nvPr/>
          </p:nvSpPr>
          <p:spPr>
            <a:xfrm>
              <a:off x="4267202" y="-125227"/>
              <a:ext cx="1143000" cy="939204"/>
            </a:xfrm>
            <a:prstGeom prst="star32">
              <a:avLst/>
            </a:prstGeom>
            <a:solidFill>
              <a:srgbClr val="FFC000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77003" y="0"/>
              <a:ext cx="852713" cy="1150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86402" y="0"/>
              <a:ext cx="852713" cy="1150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19602" y="0"/>
              <a:ext cx="852713" cy="1150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2" y="2128863"/>
              <a:ext cx="1066800" cy="1608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" name="TextBox 54"/>
            <p:cNvSpPr txBox="1"/>
            <p:nvPr/>
          </p:nvSpPr>
          <p:spPr>
            <a:xfrm>
              <a:off x="4800602" y="2379318"/>
              <a:ext cx="5334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9 V</a:t>
              </a:r>
              <a:endParaRPr lang="en-US" sz="1400" b="1" dirty="0"/>
            </a:p>
          </p:txBody>
        </p:sp>
        <p:cxnSp>
          <p:nvCxnSpPr>
            <p:cNvPr id="56" name="Straight Connector 55"/>
            <p:cNvCxnSpPr/>
            <p:nvPr/>
          </p:nvCxnSpPr>
          <p:spPr>
            <a:xfrm flipH="1">
              <a:off x="6096002" y="939204"/>
              <a:ext cx="685800" cy="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7" name="Left Bracket 56"/>
            <p:cNvSpPr/>
            <p:nvPr/>
          </p:nvSpPr>
          <p:spPr>
            <a:xfrm rot="10800000" flipH="1">
              <a:off x="3810001" y="939204"/>
              <a:ext cx="914400" cy="1252272"/>
            </a:xfrm>
            <a:prstGeom prst="leftBracket">
              <a:avLst>
                <a:gd name="adj" fmla="val 0"/>
              </a:avLst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Left Bracket 57"/>
            <p:cNvSpPr/>
            <p:nvPr/>
          </p:nvSpPr>
          <p:spPr>
            <a:xfrm rot="10800000">
              <a:off x="7086602" y="939204"/>
              <a:ext cx="1371600" cy="1252272"/>
            </a:xfrm>
            <a:prstGeom prst="leftBracket">
              <a:avLst>
                <a:gd name="adj" fmla="val 0"/>
              </a:avLst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/>
            <p:cNvCxnSpPr/>
            <p:nvPr/>
          </p:nvCxnSpPr>
          <p:spPr>
            <a:xfrm flipH="1">
              <a:off x="5410201" y="2191477"/>
              <a:ext cx="1752600" cy="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5029200" y="1142999"/>
              <a:ext cx="762000" cy="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609600" y="2590800"/>
            <a:ext cx="8534400" cy="4267200"/>
            <a:chOff x="609600" y="2590800"/>
            <a:chExt cx="8534400" cy="4267200"/>
          </a:xfrm>
        </p:grpSpPr>
        <p:sp>
          <p:nvSpPr>
            <p:cNvPr id="62" name="TextBox 61"/>
            <p:cNvSpPr txBox="1"/>
            <p:nvPr/>
          </p:nvSpPr>
          <p:spPr>
            <a:xfrm>
              <a:off x="609600" y="4191000"/>
              <a:ext cx="365760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HIGH Electrical Current</a:t>
              </a:r>
            </a:p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dirty="0" smtClean="0"/>
                <a:t>because:</a:t>
              </a:r>
            </a:p>
            <a:p>
              <a:pPr algn="ctr"/>
              <a:endParaRPr lang="en-US" sz="2800" dirty="0" smtClean="0"/>
            </a:p>
            <a:p>
              <a:pPr marL="342900" indent="-342900">
                <a:buFont typeface="+mj-lt"/>
                <a:buAutoNum type="arabicPeriod"/>
              </a:pPr>
              <a:r>
                <a:rPr lang="en-US" sz="2800" b="1" dirty="0" smtClean="0"/>
                <a:t>Resistance is LOW (only 1 light bulbs) </a:t>
              </a:r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4953000" y="2590800"/>
              <a:ext cx="4191000" cy="4267200"/>
              <a:chOff x="4953000" y="2590800"/>
              <a:chExt cx="4191000" cy="4267200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4953000" y="2590800"/>
                <a:ext cx="4191000" cy="426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9" name="Group 78"/>
              <p:cNvGrpSpPr/>
              <p:nvPr/>
            </p:nvGrpSpPr>
            <p:grpSpPr>
              <a:xfrm>
                <a:off x="5105400" y="2614108"/>
                <a:ext cx="3810000" cy="4243892"/>
                <a:chOff x="381000" y="2438400"/>
                <a:chExt cx="3810000" cy="4243892"/>
              </a:xfrm>
            </p:grpSpPr>
            <p:sp>
              <p:nvSpPr>
                <p:cNvPr id="64" name="32-Point Star 63"/>
                <p:cNvSpPr/>
                <p:nvPr/>
              </p:nvSpPr>
              <p:spPr>
                <a:xfrm>
                  <a:off x="2057400" y="2438400"/>
                  <a:ext cx="1676400" cy="1409991"/>
                </a:xfrm>
                <a:prstGeom prst="star32">
                  <a:avLst/>
                </a:prstGeom>
                <a:solidFill>
                  <a:srgbClr val="FFC000"/>
                </a:solidFill>
                <a:ln>
                  <a:solidFill>
                    <a:srgbClr val="FFFF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7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567066" y="2944627"/>
                  <a:ext cx="698945" cy="11505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0" name="Picture 8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005590" y="5073490"/>
                  <a:ext cx="874426" cy="16088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1" name="TextBox 70"/>
                <p:cNvSpPr txBox="1"/>
                <p:nvPr/>
              </p:nvSpPr>
              <p:spPr>
                <a:xfrm>
                  <a:off x="1192967" y="5323945"/>
                  <a:ext cx="437213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/>
                    <a:t>9 V</a:t>
                  </a:r>
                  <a:endParaRPr lang="en-US" sz="1400" b="1" dirty="0"/>
                </a:p>
              </p:txBody>
            </p:sp>
            <p:cxnSp>
              <p:nvCxnSpPr>
                <p:cNvPr id="72" name="Straight Connector 71"/>
                <p:cNvCxnSpPr/>
                <p:nvPr/>
              </p:nvCxnSpPr>
              <p:spPr>
                <a:xfrm flipH="1">
                  <a:off x="2254770" y="3883831"/>
                  <a:ext cx="562131" cy="0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73" name="Left Bracket 72"/>
                <p:cNvSpPr/>
                <p:nvPr/>
              </p:nvSpPr>
              <p:spPr>
                <a:xfrm rot="10800000" flipH="1">
                  <a:off x="381000" y="3883831"/>
                  <a:ext cx="749508" cy="1252272"/>
                </a:xfrm>
                <a:prstGeom prst="leftBracket">
                  <a:avLst>
                    <a:gd name="adj" fmla="val 0"/>
                  </a:avLst>
                </a:prstGeom>
                <a:ln w="76200"/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Left Bracket 73"/>
                <p:cNvSpPr/>
                <p:nvPr/>
              </p:nvSpPr>
              <p:spPr>
                <a:xfrm rot="10800000">
                  <a:off x="3066738" y="3883831"/>
                  <a:ext cx="1124262" cy="1252272"/>
                </a:xfrm>
                <a:prstGeom prst="leftBracket">
                  <a:avLst>
                    <a:gd name="adj" fmla="val 0"/>
                  </a:avLst>
                </a:prstGeom>
                <a:ln w="76200"/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5" name="Straight Connector 74"/>
                <p:cNvCxnSpPr/>
                <p:nvPr/>
              </p:nvCxnSpPr>
              <p:spPr>
                <a:xfrm flipH="1">
                  <a:off x="1692639" y="5136104"/>
                  <a:ext cx="1436557" cy="0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>
                  <a:endCxn id="73" idx="2"/>
                </p:cNvCxnSpPr>
                <p:nvPr/>
              </p:nvCxnSpPr>
              <p:spPr>
                <a:xfrm flipH="1" flipV="1">
                  <a:off x="1130508" y="3883831"/>
                  <a:ext cx="1155492" cy="2369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84" name="Rectangle 83"/>
          <p:cNvSpPr/>
          <p:nvPr/>
        </p:nvSpPr>
        <p:spPr>
          <a:xfrm>
            <a:off x="381000" y="152400"/>
            <a:ext cx="1219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52400"/>
            <a:ext cx="1106714" cy="72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6" name="Group 85"/>
          <p:cNvGrpSpPr/>
          <p:nvPr/>
        </p:nvGrpSpPr>
        <p:grpSpPr>
          <a:xfrm>
            <a:off x="1143000" y="533400"/>
            <a:ext cx="7620000" cy="5395609"/>
            <a:chOff x="1143000" y="533400"/>
            <a:chExt cx="7620000" cy="5395609"/>
          </a:xfrm>
        </p:grpSpPr>
        <p:pic>
          <p:nvPicPr>
            <p:cNvPr id="33795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43000" y="2514600"/>
              <a:ext cx="2057400" cy="3414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" name="TextBox 84"/>
            <p:cNvSpPr txBox="1"/>
            <p:nvPr/>
          </p:nvSpPr>
          <p:spPr>
            <a:xfrm>
              <a:off x="3581400" y="533400"/>
              <a:ext cx="5181600" cy="13849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HIGH Water flow </a:t>
              </a:r>
              <a:r>
                <a:rPr lang="en-US" sz="2800" dirty="0" smtClean="0"/>
                <a:t>because:</a:t>
              </a:r>
            </a:p>
            <a:p>
              <a:pPr marL="342900" indent="-342900"/>
              <a:r>
                <a:rPr lang="en-US" sz="2800" b="1" dirty="0" smtClean="0"/>
                <a:t>2. There is LOTS of pressure (Value is OPEN)</a:t>
              </a:r>
              <a:endParaRPr lang="en-US" sz="2800" b="1" dirty="0"/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228600" y="2590800"/>
            <a:ext cx="8686800" cy="4267200"/>
            <a:chOff x="228600" y="2590800"/>
            <a:chExt cx="8686800" cy="4267200"/>
          </a:xfrm>
        </p:grpSpPr>
        <p:grpSp>
          <p:nvGrpSpPr>
            <p:cNvPr id="126" name="Group 125"/>
            <p:cNvGrpSpPr/>
            <p:nvPr/>
          </p:nvGrpSpPr>
          <p:grpSpPr>
            <a:xfrm>
              <a:off x="5105400" y="2590800"/>
              <a:ext cx="3810000" cy="4267200"/>
              <a:chOff x="685800" y="2590800"/>
              <a:chExt cx="3810000" cy="4267200"/>
            </a:xfrm>
          </p:grpSpPr>
          <p:pic>
            <p:nvPicPr>
              <p:cNvPr id="96" name="Picture 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310391" y="5249198"/>
                <a:ext cx="874426" cy="16088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7" name="TextBox 96"/>
              <p:cNvSpPr txBox="1"/>
              <p:nvPr/>
            </p:nvSpPr>
            <p:spPr>
              <a:xfrm>
                <a:off x="1497768" y="5499653"/>
                <a:ext cx="437213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9 V</a:t>
                </a:r>
                <a:endParaRPr lang="en-US" sz="1400" b="1" dirty="0"/>
              </a:p>
            </p:txBody>
          </p:sp>
          <p:grpSp>
            <p:nvGrpSpPr>
              <p:cNvPr id="123" name="Group 122"/>
              <p:cNvGrpSpPr/>
              <p:nvPr/>
            </p:nvGrpSpPr>
            <p:grpSpPr>
              <a:xfrm>
                <a:off x="685800" y="2590800"/>
                <a:ext cx="3810000" cy="2721011"/>
                <a:chOff x="685800" y="2590800"/>
                <a:chExt cx="3810000" cy="2721011"/>
              </a:xfrm>
            </p:grpSpPr>
            <p:sp>
              <p:nvSpPr>
                <p:cNvPr id="90" name="32-Point Star 89"/>
                <p:cNvSpPr/>
                <p:nvPr/>
              </p:nvSpPr>
              <p:spPr>
                <a:xfrm>
                  <a:off x="2514601" y="2590800"/>
                  <a:ext cx="1524000" cy="1280899"/>
                </a:xfrm>
                <a:prstGeom prst="star32">
                  <a:avLst/>
                </a:prstGeom>
                <a:solidFill>
                  <a:srgbClr val="FFC000"/>
                </a:solidFill>
                <a:ln>
                  <a:solidFill>
                    <a:srgbClr val="FFFF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32-Point Star 90"/>
                <p:cNvSpPr/>
                <p:nvPr/>
              </p:nvSpPr>
              <p:spPr>
                <a:xfrm>
                  <a:off x="1600200" y="2590800"/>
                  <a:ext cx="1523999" cy="1280899"/>
                </a:xfrm>
                <a:prstGeom prst="star32">
                  <a:avLst/>
                </a:prstGeom>
                <a:solidFill>
                  <a:srgbClr val="FFC000"/>
                </a:solidFill>
                <a:ln>
                  <a:solidFill>
                    <a:srgbClr val="FFFF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32-Point Star 91"/>
                <p:cNvSpPr/>
                <p:nvPr/>
              </p:nvSpPr>
              <p:spPr>
                <a:xfrm>
                  <a:off x="685800" y="2590800"/>
                  <a:ext cx="1447799" cy="1343512"/>
                </a:xfrm>
                <a:prstGeom prst="star32">
                  <a:avLst/>
                </a:prstGeom>
                <a:solidFill>
                  <a:srgbClr val="FFC000"/>
                </a:solidFill>
                <a:ln>
                  <a:solidFill>
                    <a:srgbClr val="FFFF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93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871867" y="3120335"/>
                  <a:ext cx="698945" cy="11505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4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059899" y="3120335"/>
                  <a:ext cx="698945" cy="11505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5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185473" y="3120335"/>
                  <a:ext cx="698945" cy="11505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98" name="Straight Connector 97"/>
                <p:cNvCxnSpPr/>
                <p:nvPr/>
              </p:nvCxnSpPr>
              <p:spPr>
                <a:xfrm flipH="1">
                  <a:off x="2559571" y="4059539"/>
                  <a:ext cx="562131" cy="0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99" name="Left Bracket 98"/>
                <p:cNvSpPr/>
                <p:nvPr/>
              </p:nvSpPr>
              <p:spPr>
                <a:xfrm rot="10800000" flipH="1">
                  <a:off x="685800" y="4059539"/>
                  <a:ext cx="749508" cy="1252272"/>
                </a:xfrm>
                <a:prstGeom prst="leftBracket">
                  <a:avLst>
                    <a:gd name="adj" fmla="val 0"/>
                  </a:avLst>
                </a:prstGeom>
                <a:ln w="76200"/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Left Bracket 99"/>
                <p:cNvSpPr/>
                <p:nvPr/>
              </p:nvSpPr>
              <p:spPr>
                <a:xfrm rot="10800000">
                  <a:off x="3371538" y="4059539"/>
                  <a:ext cx="1124262" cy="1252272"/>
                </a:xfrm>
                <a:prstGeom prst="leftBracket">
                  <a:avLst>
                    <a:gd name="adj" fmla="val 0"/>
                  </a:avLst>
                </a:prstGeom>
                <a:ln w="76200"/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1981200" y="5257800"/>
                  <a:ext cx="381000" cy="0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1676400" y="4114800"/>
                  <a:ext cx="624590" cy="0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5" name="Picture 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09800" y="5249198"/>
                <a:ext cx="874426" cy="16088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6" name="TextBox 105"/>
              <p:cNvSpPr txBox="1"/>
              <p:nvPr/>
            </p:nvSpPr>
            <p:spPr>
              <a:xfrm>
                <a:off x="2397177" y="5499653"/>
                <a:ext cx="437213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9 V</a:t>
                </a:r>
                <a:endParaRPr lang="en-US" sz="1400" b="1" dirty="0"/>
              </a:p>
            </p:txBody>
          </p:sp>
          <p:grpSp>
            <p:nvGrpSpPr>
              <p:cNvPr id="124" name="Group 123"/>
              <p:cNvGrpSpPr/>
              <p:nvPr/>
            </p:nvGrpSpPr>
            <p:grpSpPr>
              <a:xfrm>
                <a:off x="3124200" y="5249198"/>
                <a:ext cx="874426" cy="1608802"/>
                <a:chOff x="3124200" y="5249198"/>
                <a:chExt cx="874426" cy="1608802"/>
              </a:xfrm>
            </p:grpSpPr>
            <p:pic>
              <p:nvPicPr>
                <p:cNvPr id="108" name="Picture 8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124200" y="5249198"/>
                  <a:ext cx="874426" cy="16088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9" name="TextBox 108"/>
                <p:cNvSpPr txBox="1"/>
                <p:nvPr/>
              </p:nvSpPr>
              <p:spPr>
                <a:xfrm>
                  <a:off x="3311577" y="5499653"/>
                  <a:ext cx="437213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/>
                    <a:t>9 V</a:t>
                  </a:r>
                  <a:endParaRPr lang="en-US" sz="1400" b="1" dirty="0"/>
                </a:p>
              </p:txBody>
            </p:sp>
          </p:grpSp>
          <p:cxnSp>
            <p:nvCxnSpPr>
              <p:cNvPr id="116" name="Straight Connector 115"/>
              <p:cNvCxnSpPr/>
              <p:nvPr/>
            </p:nvCxnSpPr>
            <p:spPr>
              <a:xfrm flipH="1">
                <a:off x="2895600" y="5257800"/>
                <a:ext cx="381000" cy="0"/>
              </a:xfrm>
              <a:prstGeom prst="line">
                <a:avLst/>
              </a:prstGeom>
              <a:ln w="762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 flipH="1" flipV="1">
                <a:off x="3733800" y="5257800"/>
                <a:ext cx="457200" cy="76200"/>
              </a:xfrm>
              <a:prstGeom prst="line">
                <a:avLst/>
              </a:prstGeom>
              <a:ln w="762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27" name="TextBox 126"/>
            <p:cNvSpPr txBox="1"/>
            <p:nvPr/>
          </p:nvSpPr>
          <p:spPr>
            <a:xfrm>
              <a:off x="228600" y="3962400"/>
              <a:ext cx="480060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HIGH Electrical Current</a:t>
              </a:r>
              <a:r>
                <a:rPr lang="en-US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dirty="0" smtClean="0"/>
                <a:t>because:</a:t>
              </a:r>
            </a:p>
            <a:p>
              <a:pPr algn="ctr"/>
              <a:endParaRPr lang="en-US" sz="2800" dirty="0" smtClean="0"/>
            </a:p>
            <a:p>
              <a:pPr marL="342900" indent="-342900"/>
              <a:r>
                <a:rPr lang="en-US" sz="2800" b="1" dirty="0" smtClean="0"/>
                <a:t>2. There is LOTS of electrical pressure, Voltage. (3 batteries)</a:t>
              </a:r>
              <a:endParaRPr lang="en-US" sz="28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wisegeek.com/string-of-christmas-ligh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509" y="2438400"/>
            <a:ext cx="4191000" cy="32704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atin typeface="Arial" pitchFamily="34" charset="0"/>
                <a:ea typeface="+mj-ea"/>
                <a:cs typeface="Arial" pitchFamily="34" charset="0"/>
              </a:rPr>
              <a:t>It’s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440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Electric!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latin typeface="Arial" pitchFamily="34" charset="0"/>
                <a:ea typeface="+mj-ea"/>
                <a:cs typeface="Arial" pitchFamily="34" charset="0"/>
              </a:rPr>
              <a:t>Boogie </a:t>
            </a:r>
            <a:r>
              <a:rPr lang="en-US" sz="3600" dirty="0">
                <a:latin typeface="Arial" pitchFamily="34" charset="0"/>
                <a:ea typeface="+mj-ea"/>
                <a:cs typeface="Arial" pitchFamily="34" charset="0"/>
              </a:rPr>
              <a:t>Woogie </a:t>
            </a:r>
            <a:r>
              <a:rPr lang="en-US" sz="3600" dirty="0" err="1">
                <a:latin typeface="Arial" pitchFamily="34" charset="0"/>
                <a:ea typeface="+mj-ea"/>
                <a:cs typeface="Arial" pitchFamily="34" charset="0"/>
              </a:rPr>
              <a:t>Woogie</a:t>
            </a:r>
            <a:endParaRPr lang="en-US" sz="36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524000"/>
            <a:ext cx="806087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623888" indent="-623888"/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Circuits </a:t>
            </a:r>
            <a:r>
              <a:rPr lang="en-US" sz="2800" b="1" dirty="0" smtClean="0"/>
              <a:t> are a closed conducting loops through which electric current can flow.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0222" y="1417638"/>
            <a:ext cx="806087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623888" indent="-623888"/>
            <a:r>
              <a:rPr lang="en-US" sz="4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are two types of Circuits:</a:t>
            </a:r>
          </a:p>
          <a:p>
            <a:pPr marL="623888" indent="-623888"/>
            <a:endParaRPr lang="en-US" sz="28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41445" y="2037588"/>
            <a:ext cx="806087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3888" indent="-623888"/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Series Circuits </a:t>
            </a:r>
            <a:r>
              <a:rPr lang="en-US" sz="2800" b="1" dirty="0" smtClean="0"/>
              <a:t>= An electrical circuit with only one branch</a:t>
            </a:r>
          </a:p>
          <a:p>
            <a:pPr marL="623888" indent="-623888"/>
            <a:endParaRPr lang="en-US" sz="3200" b="1" dirty="0" smtClean="0"/>
          </a:p>
          <a:p>
            <a:pPr marL="623888" indent="-623888"/>
            <a:endParaRPr lang="en-US" sz="3200" b="1" dirty="0"/>
          </a:p>
          <a:p>
            <a:pPr marL="623888" indent="-623888"/>
            <a:endParaRPr lang="en-US" sz="3200" b="1" dirty="0" smtClean="0"/>
          </a:p>
          <a:p>
            <a:pPr marL="623888" indent="-623888"/>
            <a:endParaRPr lang="en-US" sz="3200" b="1" dirty="0" smtClean="0"/>
          </a:p>
          <a:p>
            <a:pPr marL="623888" indent="-623888"/>
            <a:endParaRPr lang="en-US" sz="3200" b="1" dirty="0" smtClean="0"/>
          </a:p>
          <a:p>
            <a:pPr marL="623888" indent="-623888"/>
            <a:r>
              <a:rPr lang="en-US" sz="3200" b="1" dirty="0" smtClean="0"/>
              <a:t>If one bulb goes out the whole string goes out because there is a break in the circuit </a:t>
            </a:r>
            <a:endParaRPr lang="en-US" sz="3600" b="1" dirty="0" smtClean="0"/>
          </a:p>
        </p:txBody>
      </p:sp>
      <p:pic>
        <p:nvPicPr>
          <p:cNvPr id="1028" name="Picture 4" descr="http://cache.lexico.com/dictionary/graphics/ahd4/jpg/A4seri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124200"/>
            <a:ext cx="1906838" cy="24633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20879695">
            <a:off x="3221294" y="2581553"/>
            <a:ext cx="41910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Amplitude, Wave length, and Frequency</a:t>
            </a:r>
          </a:p>
        </p:txBody>
      </p:sp>
      <p:sp>
        <p:nvSpPr>
          <p:cNvPr id="21" name="TextBox 20"/>
          <p:cNvSpPr txBox="1"/>
          <p:nvPr/>
        </p:nvSpPr>
        <p:spPr>
          <a:xfrm rot="1158001">
            <a:off x="309716" y="1274802"/>
            <a:ext cx="41910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Doppler effect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20591128">
            <a:off x="431391" y="1764268"/>
            <a:ext cx="41910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Kinetic Theory of Matter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463825">
            <a:off x="551836" y="2424243"/>
            <a:ext cx="41910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Covalent and Ionic Bonds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 rot="1661916">
            <a:off x="4462616" y="1459468"/>
            <a:ext cx="41910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Reactants and Products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9511723">
            <a:off x="4648200" y="2212221"/>
            <a:ext cx="41910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Protons, Neutrons, and Electrons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20318480">
            <a:off x="309716" y="4960374"/>
            <a:ext cx="41910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Energy (Potential vs. Kinetic)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407218">
            <a:off x="4267200" y="5137666"/>
            <a:ext cx="41910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Heat, Thermal Energy, and Temperature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736999" y="4025199"/>
            <a:ext cx="41910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Thermal Expansion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21061531">
            <a:off x="947584" y="2793575"/>
            <a:ext cx="41910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Solutions, Suspensions, and Colloids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323256">
            <a:off x="3961171" y="2978241"/>
            <a:ext cx="41910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Gas Laws (Boyles and Charles)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 rot="513633">
            <a:off x="4114800" y="3946750"/>
            <a:ext cx="41910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21233261">
            <a:off x="105697" y="4069030"/>
            <a:ext cx="41910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Centripetal Force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20810060">
            <a:off x="4495800" y="1098170"/>
            <a:ext cx="41910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Circuits (Series and Parallel)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 rot="293944">
            <a:off x="4495800" y="4623028"/>
            <a:ext cx="41910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Lever, Screw, Wedge, Pulley, Wheel &amp; Axle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 rot="557119">
            <a:off x="300299" y="4934400"/>
            <a:ext cx="41910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Pressure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0354654">
            <a:off x="990600" y="1828800"/>
            <a:ext cx="41910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Acceleration, Velocity, Speed, Momentum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 rot="399400">
            <a:off x="4298908" y="5634129"/>
            <a:ext cx="41910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Physical vs. Chemical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703559">
            <a:off x="647700" y="4438362"/>
            <a:ext cx="41910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Elements and Compounds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20632584">
            <a:off x="4114800" y="4253696"/>
            <a:ext cx="41910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Lens (Concave vs. Convex)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20850443">
            <a:off x="4114800" y="4768334"/>
            <a:ext cx="41910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Newton’s Laws of Motion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642252">
            <a:off x="304800" y="5489792"/>
            <a:ext cx="41910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Heat of Fusion / Vaporization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9950989">
            <a:off x="4686301" y="5454757"/>
            <a:ext cx="41910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Periodic Table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 rot="20830445">
            <a:off x="427704" y="5833642"/>
            <a:ext cx="41910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Sonar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191667">
            <a:off x="495301" y="3682492"/>
            <a:ext cx="41910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Displacement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 rot="19432365">
            <a:off x="-115198" y="2947330"/>
            <a:ext cx="41910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Solids, Liquids, Gases, and Plasmas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20112850">
            <a:off x="4648200" y="3374611"/>
            <a:ext cx="41910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Atom and Isotope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21052291">
            <a:off x="1865671" y="3359863"/>
            <a:ext cx="41910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Boiling and Melting Points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20397390">
            <a:off x="2743200" y="2133600"/>
            <a:ext cx="41910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Acid, Bases and Salts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907711">
            <a:off x="4267200" y="1644134"/>
            <a:ext cx="41910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Buoyancy and Density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282157">
            <a:off x="4743411" y="2597004"/>
            <a:ext cx="41910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Catalyst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114659" y="2502141"/>
            <a:ext cx="5411052" cy="313932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Arial Black" pitchFamily="34" charset="0"/>
              </a:rPr>
              <a:t>And much, much MORE!</a:t>
            </a:r>
            <a:endParaRPr lang="en-US" sz="6600" dirty="0">
              <a:latin typeface="Arial Blac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Things you should Know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13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25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75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4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25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75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25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5" grpId="0" animBg="1"/>
      <p:bldP spid="17" grpId="0" animBg="1"/>
      <p:bldP spid="32" grpId="0" animBg="1"/>
      <p:bldP spid="19" grpId="0" animBg="1"/>
      <p:bldP spid="20" grpId="0" animBg="1"/>
      <p:bldP spid="22" grpId="0" animBg="1"/>
      <p:bldP spid="34" grpId="0" animBg="1"/>
      <p:bldP spid="12" grpId="0" animBg="1"/>
      <p:bldP spid="7" grpId="0" animBg="1"/>
      <p:bldP spid="28" grpId="0" animBg="1"/>
      <p:bldP spid="11" grpId="0" animBg="1"/>
      <p:bldP spid="13" grpId="0" animBg="1"/>
      <p:bldP spid="26" grpId="0" animBg="1"/>
      <p:bldP spid="31" grpId="0" animBg="1"/>
      <p:bldP spid="4" grpId="0" animBg="1"/>
      <p:bldP spid="29" grpId="0" animBg="1"/>
      <p:bldP spid="14" grpId="0" animBg="1"/>
      <p:bldP spid="16" grpId="0" animBg="1"/>
      <p:bldP spid="15" grpId="0" animBg="1"/>
      <p:bldP spid="23" grpId="0" animBg="1"/>
      <p:bldP spid="27" grpId="0" animBg="1"/>
      <p:bldP spid="33" grpId="0" animBg="1"/>
      <p:bldP spid="18" grpId="0" animBg="1"/>
      <p:bldP spid="30" grpId="0" animBg="1"/>
      <p:bldP spid="24" grpId="0" animBg="1"/>
      <p:bldP spid="8" grpId="0" animBg="1"/>
      <p:bldP spid="6" grpId="0" animBg="1"/>
      <p:bldP spid="10" grpId="0" animBg="1"/>
      <p:bldP spid="9" grpId="0" animBg="1"/>
      <p:bldP spid="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048001" y="2397317"/>
            <a:ext cx="5743902" cy="4132262"/>
            <a:chOff x="3048001" y="2397317"/>
            <a:chExt cx="5743902" cy="4132262"/>
          </a:xfrm>
        </p:grpSpPr>
        <p:pic>
          <p:nvPicPr>
            <p:cNvPr id="1026" name="Picture 2" descr="http://www.istec-corp.com/images/BTU-Meter-Network-Documentation-house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2613" y="2397317"/>
              <a:ext cx="3599290" cy="413226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3048001" y="3200400"/>
              <a:ext cx="2144612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Your House is </a:t>
              </a:r>
              <a:r>
                <a:rPr lang="en-US" sz="2400" b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wired this way</a:t>
              </a:r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r>
                <a:rPr 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If </a:t>
              </a: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one light goes out the others will stay on</a:t>
              </a:r>
            </a:p>
            <a:p>
              <a:endParaRPr lang="en-US" dirty="0"/>
            </a:p>
          </p:txBody>
        </p:sp>
      </p:grpSp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atin typeface="Arial" pitchFamily="34" charset="0"/>
                <a:ea typeface="+mj-ea"/>
                <a:cs typeface="Arial" pitchFamily="34" charset="0"/>
              </a:rPr>
              <a:t>It’s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440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Electric!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latin typeface="Arial" pitchFamily="34" charset="0"/>
                <a:ea typeface="+mj-ea"/>
                <a:cs typeface="Arial" pitchFamily="34" charset="0"/>
              </a:rPr>
              <a:t>Boogie </a:t>
            </a:r>
            <a:r>
              <a:rPr lang="en-US" sz="3600" dirty="0">
                <a:latin typeface="Arial" pitchFamily="34" charset="0"/>
                <a:ea typeface="+mj-ea"/>
                <a:cs typeface="Arial" pitchFamily="34" charset="0"/>
              </a:rPr>
              <a:t>Woogie </a:t>
            </a:r>
            <a:r>
              <a:rPr lang="en-US" sz="3600" dirty="0" err="1">
                <a:latin typeface="Arial" pitchFamily="34" charset="0"/>
                <a:ea typeface="+mj-ea"/>
                <a:cs typeface="Arial" pitchFamily="34" charset="0"/>
              </a:rPr>
              <a:t>Woogie</a:t>
            </a:r>
            <a:endParaRPr lang="en-US" sz="36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020732" y="3042499"/>
            <a:ext cx="2438399" cy="3390900"/>
            <a:chOff x="6019800" y="2362200"/>
            <a:chExt cx="2809875" cy="40005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77000" y="4419600"/>
              <a:ext cx="771525" cy="695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77000" y="3390900"/>
              <a:ext cx="771525" cy="695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77000" y="2362200"/>
              <a:ext cx="771525" cy="695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00800" y="5791200"/>
              <a:ext cx="1057275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43800" y="5486400"/>
              <a:ext cx="1285875" cy="666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7162800" y="6324600"/>
              <a:ext cx="609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7772400" y="6019800"/>
              <a:ext cx="0" cy="3048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7772400" y="5029200"/>
              <a:ext cx="0" cy="533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7162800" y="5029200"/>
              <a:ext cx="609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7772400" y="4038600"/>
              <a:ext cx="0" cy="9906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7162800" y="4038600"/>
              <a:ext cx="609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7772400" y="2971800"/>
              <a:ext cx="0" cy="11430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7162800" y="2971800"/>
              <a:ext cx="609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6019800" y="5029200"/>
              <a:ext cx="0" cy="1295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6019800" y="5029200"/>
              <a:ext cx="533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6019800" y="4038600"/>
              <a:ext cx="0" cy="9906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6019800" y="4038600"/>
              <a:ext cx="533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6019800" y="2971800"/>
              <a:ext cx="0" cy="11430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6019800" y="2971800"/>
              <a:ext cx="533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6019800" y="6324600"/>
              <a:ext cx="533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304800" y="1623803"/>
            <a:ext cx="57912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3888" indent="-623888"/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Parallel  Circuits </a:t>
            </a:r>
            <a:endParaRPr lang="en-US" sz="36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tabLst>
                <a:tab pos="2349500" algn="l"/>
              </a:tabLst>
            </a:pPr>
            <a:r>
              <a:rPr lang="en-US" sz="2800" b="1" dirty="0" smtClean="0"/>
              <a:t>An electrical circuit that contains two or more branches</a:t>
            </a:r>
          </a:p>
          <a:p>
            <a:pPr marL="623888" indent="-623888"/>
            <a:endParaRPr lang="en-US" sz="2800" b="1" dirty="0" smtClean="0"/>
          </a:p>
          <a:p>
            <a:pPr marL="623888" indent="-623888"/>
            <a:endParaRPr lang="en-US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147145"/>
            <a:ext cx="2590800" cy="1265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smtClean="0">
                <a:latin typeface="Arial Black" pitchFamily="34" charset="0"/>
                <a:ea typeface="+mj-ea"/>
                <a:cs typeface="+mj-cs"/>
              </a:rPr>
              <a:t>See no Evil</a:t>
            </a:r>
            <a:endParaRPr kumimoji="0" lang="en-US" sz="4400" i="0" u="sng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3074" name="Picture 2" descr="http://ivysays.files.wordpress.com/2011/01/04c0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21" y="1417638"/>
            <a:ext cx="7969250" cy="27980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229303" y="147145"/>
            <a:ext cx="2590800" cy="1265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smtClean="0">
                <a:latin typeface="Arial Black" pitchFamily="34" charset="0"/>
                <a:ea typeface="+mj-ea"/>
                <a:cs typeface="+mj-cs"/>
              </a:rPr>
              <a:t>Hear no Evil</a:t>
            </a:r>
            <a:endParaRPr kumimoji="0" lang="en-US" sz="4400" i="0" u="sng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75064" y="152400"/>
            <a:ext cx="2590800" cy="1265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smtClean="0">
                <a:latin typeface="Arial Black" pitchFamily="34" charset="0"/>
                <a:ea typeface="+mj-ea"/>
                <a:cs typeface="+mj-cs"/>
              </a:rPr>
              <a:t>Speak no Evil</a:t>
            </a:r>
            <a:endParaRPr kumimoji="0" lang="en-US" sz="4400" i="0" u="sng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62000" y="4215730"/>
            <a:ext cx="7391400" cy="1265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smtClean="0">
                <a:latin typeface="Arial Black" pitchFamily="34" charset="0"/>
                <a:ea typeface="+mj-ea"/>
                <a:cs typeface="+mj-cs"/>
              </a:rPr>
              <a:t>WITHOUT </a:t>
            </a:r>
            <a:r>
              <a:rPr lang="en-US" sz="4400" b="1" u="sng" noProof="0" dirty="0" smtClean="0">
                <a:solidFill>
                  <a:srgbClr val="FF0000"/>
                </a:solidFill>
                <a:latin typeface="Arial Black" pitchFamily="34" charset="0"/>
                <a:ea typeface="+mj-ea"/>
                <a:cs typeface="+mj-cs"/>
              </a:rPr>
              <a:t>WAVES</a:t>
            </a:r>
            <a:r>
              <a:rPr lang="en-US" sz="4400" noProof="0" dirty="0" smtClean="0">
                <a:latin typeface="Arial Black" pitchFamily="34" charset="0"/>
                <a:ea typeface="+mj-ea"/>
                <a:cs typeface="+mj-cs"/>
              </a:rPr>
              <a:t>!</a:t>
            </a:r>
            <a:endParaRPr kumimoji="0" lang="en-US" sz="4400" i="0" u="sng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730" y="4848349"/>
            <a:ext cx="81980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2349500" algn="l"/>
              </a:tabLst>
            </a:pPr>
            <a:r>
              <a:rPr lang="en-US" sz="2800" b="1" dirty="0" smtClean="0"/>
              <a:t>A wave is a repeating disturbance that transfers energy through matter or space.</a:t>
            </a:r>
          </a:p>
          <a:p>
            <a:pPr marL="623888" indent="-623888"/>
            <a:endParaRPr lang="en-US" sz="2800" b="1" dirty="0" smtClean="0"/>
          </a:p>
          <a:p>
            <a:pPr marL="623888" indent="-623888" algn="ctr"/>
            <a:r>
              <a:rPr lang="en-US" sz="2800" b="1" dirty="0" smtClean="0"/>
              <a:t>(</a:t>
            </a:r>
            <a:r>
              <a:rPr lang="en-US" sz="2800" b="1" smtClean="0"/>
              <a:t>Light and Sound</a:t>
            </a:r>
            <a:r>
              <a:rPr lang="en-US" sz="2800" b="1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latin typeface="Arial" pitchFamily="34" charset="0"/>
                <a:ea typeface="+mj-ea"/>
                <a:cs typeface="Arial" pitchFamily="34" charset="0"/>
              </a:rPr>
              <a:t>Some</a:t>
            </a:r>
            <a:r>
              <a:rPr lang="en-US" sz="4400" dirty="0" smtClean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4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WAVES</a:t>
            </a:r>
            <a:r>
              <a:rPr lang="en-US" sz="4400" dirty="0" smtClean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3600" dirty="0" smtClean="0">
                <a:latin typeface="Arial" pitchFamily="34" charset="0"/>
                <a:ea typeface="+mj-ea"/>
                <a:cs typeface="Arial" pitchFamily="34" charset="0"/>
              </a:rPr>
              <a:t>might not </a:t>
            </a:r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sound</a:t>
            </a:r>
            <a:r>
              <a:rPr lang="en-US" sz="3600" dirty="0" smtClean="0">
                <a:latin typeface="Arial" pitchFamily="34" charset="0"/>
                <a:ea typeface="+mj-ea"/>
                <a:cs typeface="Arial" pitchFamily="34" charset="0"/>
              </a:rPr>
              <a:t> great,  so try not to make</a:t>
            </a:r>
            <a:r>
              <a:rPr lang="en-US" sz="4400" dirty="0" smtClean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light</a:t>
            </a:r>
            <a:r>
              <a:rPr lang="en-US" sz="4400" dirty="0" smtClean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3600" dirty="0" smtClean="0">
                <a:latin typeface="Arial" pitchFamily="34" charset="0"/>
                <a:ea typeface="+mj-ea"/>
                <a:cs typeface="Arial" pitchFamily="34" charset="0"/>
              </a:rPr>
              <a:t>of their situation</a:t>
            </a:r>
            <a:endParaRPr lang="en-US" sz="36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2438400"/>
            <a:ext cx="806087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3888" indent="-623888"/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Transverse waves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/>
              <a:t>= The particles in the medium move back and forth at </a:t>
            </a:r>
            <a:r>
              <a:rPr 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 ANGLES </a:t>
            </a:r>
            <a:r>
              <a:rPr lang="en-US" sz="2800" b="1" dirty="0" smtClean="0"/>
              <a:t>to the direction that the wave is traveling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1752600"/>
            <a:ext cx="8060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3888" indent="-623888" algn="ctr"/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are 2 main types of Waves</a:t>
            </a:r>
            <a:endParaRPr lang="en-US" sz="2800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62000" y="2514600"/>
            <a:ext cx="8060872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623888" indent="-623888"/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Longitudinal waves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/>
              <a:t>= The particles in the medium move back and forth along the </a:t>
            </a:r>
            <a:r>
              <a:rPr 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SAME DIRECTION </a:t>
            </a:r>
            <a:r>
              <a:rPr lang="en-US" sz="2800" b="1" dirty="0" smtClean="0"/>
              <a:t> that the wave is traveling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914400" y="4267200"/>
            <a:ext cx="7848600" cy="2181225"/>
            <a:chOff x="457200" y="4114800"/>
            <a:chExt cx="8391525" cy="2562225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4191000"/>
              <a:ext cx="8391525" cy="2486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457200" y="41148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200" y="4267200"/>
            <a:ext cx="8429625" cy="2247900"/>
            <a:chOff x="381000" y="3505200"/>
            <a:chExt cx="8429625" cy="2247900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" y="3505200"/>
              <a:ext cx="8429625" cy="2247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457200" y="3505200"/>
              <a:ext cx="1828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1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latin typeface="Arial" pitchFamily="34" charset="0"/>
                <a:ea typeface="+mj-ea"/>
                <a:cs typeface="Arial" pitchFamily="34" charset="0"/>
              </a:rPr>
              <a:t>Some</a:t>
            </a:r>
            <a:r>
              <a:rPr lang="en-US" sz="4400" dirty="0" smtClean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4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WAVES</a:t>
            </a:r>
            <a:r>
              <a:rPr lang="en-US" sz="4400" dirty="0" smtClean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3600" dirty="0" smtClean="0">
                <a:latin typeface="Arial" pitchFamily="34" charset="0"/>
                <a:ea typeface="+mj-ea"/>
                <a:cs typeface="Arial" pitchFamily="34" charset="0"/>
              </a:rPr>
              <a:t>might not </a:t>
            </a:r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sound</a:t>
            </a:r>
            <a:r>
              <a:rPr lang="en-US" sz="3600" dirty="0" smtClean="0">
                <a:latin typeface="Arial" pitchFamily="34" charset="0"/>
                <a:ea typeface="+mj-ea"/>
                <a:cs typeface="Arial" pitchFamily="34" charset="0"/>
              </a:rPr>
              <a:t> great,  so try not to make</a:t>
            </a:r>
            <a:r>
              <a:rPr lang="en-US" sz="4400" dirty="0" smtClean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light</a:t>
            </a:r>
            <a:r>
              <a:rPr lang="en-US" sz="4400" dirty="0" smtClean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3600" dirty="0" smtClean="0">
                <a:latin typeface="Arial" pitchFamily="34" charset="0"/>
                <a:ea typeface="+mj-ea"/>
                <a:cs typeface="Arial" pitchFamily="34" charset="0"/>
              </a:rPr>
              <a:t>of their situation</a:t>
            </a:r>
            <a:endParaRPr lang="en-US" sz="36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1676400"/>
            <a:ext cx="8060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3888" indent="-623888"/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Transverse Wavelength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/>
              <a:t>= the distance from crest to crest or trough to trough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2743200"/>
            <a:ext cx="8060872" cy="15081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623888" indent="-623888"/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Longitudinal Wavelength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/>
              <a:t>= can be measured from compression to compression or rarefaction to rarefaction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295400" y="4114800"/>
            <a:ext cx="6791325" cy="2351815"/>
            <a:chOff x="1246341" y="3832508"/>
            <a:chExt cx="6791325" cy="2351815"/>
          </a:xfrm>
        </p:grpSpPr>
        <p:pic>
          <p:nvPicPr>
            <p:cNvPr id="2049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21193098">
              <a:off x="1246341" y="3898652"/>
              <a:ext cx="6791325" cy="2152650"/>
            </a:xfrm>
            <a:prstGeom prst="rect">
              <a:avLst/>
            </a:prstGeom>
            <a:ln w="3175" cap="rnd">
              <a:solidFill>
                <a:schemeClr val="tx1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6" name="TextBox 5"/>
            <p:cNvSpPr txBox="1"/>
            <p:nvPr/>
          </p:nvSpPr>
          <p:spPr>
            <a:xfrm rot="484551">
              <a:off x="5579294" y="3832508"/>
              <a:ext cx="142917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Compressions</a:t>
              </a:r>
              <a:endPara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484551">
              <a:off x="5655494" y="5356508"/>
              <a:ext cx="142917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Rarefactions</a:t>
              </a:r>
              <a:endPara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21334791">
              <a:off x="2373121" y="5845769"/>
              <a:ext cx="142917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Troughs</a:t>
              </a:r>
              <a:endPara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103785">
              <a:off x="1744073" y="4226170"/>
              <a:ext cx="115303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Crests</a:t>
              </a:r>
              <a:endPara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Right Brace 12"/>
            <p:cNvSpPr/>
            <p:nvPr/>
          </p:nvSpPr>
          <p:spPr>
            <a:xfrm rot="15513122">
              <a:off x="2208361" y="4071972"/>
              <a:ext cx="240113" cy="970893"/>
            </a:xfrm>
            <a:prstGeom prst="rightBrace">
              <a:avLst>
                <a:gd name="adj1" fmla="val 53394"/>
                <a:gd name="adj2" fmla="val 4736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Brace 13"/>
            <p:cNvSpPr/>
            <p:nvPr/>
          </p:nvSpPr>
          <p:spPr>
            <a:xfrm rot="15513122" flipH="1" flipV="1">
              <a:off x="2894161" y="5367372"/>
              <a:ext cx="240113" cy="970893"/>
            </a:xfrm>
            <a:prstGeom prst="rightBrace">
              <a:avLst>
                <a:gd name="adj1" fmla="val 53394"/>
                <a:gd name="adj2" fmla="val 4736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latin typeface="Arial" pitchFamily="34" charset="0"/>
                <a:ea typeface="+mj-ea"/>
                <a:cs typeface="Arial" pitchFamily="34" charset="0"/>
              </a:rPr>
              <a:t>Some</a:t>
            </a:r>
            <a:r>
              <a:rPr lang="en-US" sz="4400" dirty="0" smtClean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4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WAVES</a:t>
            </a:r>
            <a:r>
              <a:rPr lang="en-US" sz="4400" dirty="0" smtClean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3600" dirty="0" smtClean="0">
                <a:latin typeface="Arial" pitchFamily="34" charset="0"/>
                <a:ea typeface="+mj-ea"/>
                <a:cs typeface="Arial" pitchFamily="34" charset="0"/>
              </a:rPr>
              <a:t>might not </a:t>
            </a:r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sound</a:t>
            </a:r>
            <a:r>
              <a:rPr lang="en-US" sz="3600" dirty="0" smtClean="0">
                <a:latin typeface="Arial" pitchFamily="34" charset="0"/>
                <a:ea typeface="+mj-ea"/>
                <a:cs typeface="Arial" pitchFamily="34" charset="0"/>
              </a:rPr>
              <a:t> great,  so try not to make</a:t>
            </a:r>
            <a:r>
              <a:rPr lang="en-US" sz="4400" dirty="0" smtClean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light</a:t>
            </a:r>
            <a:r>
              <a:rPr lang="en-US" sz="4400" dirty="0" smtClean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3600" dirty="0" smtClean="0">
                <a:latin typeface="Arial" pitchFamily="34" charset="0"/>
                <a:ea typeface="+mj-ea"/>
                <a:cs typeface="Arial" pitchFamily="34" charset="0"/>
              </a:rPr>
              <a:t>of their situation</a:t>
            </a:r>
            <a:endParaRPr lang="en-US" sz="36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1524000"/>
            <a:ext cx="806087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3888" indent="-623888"/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Frequency of a wave </a:t>
            </a:r>
            <a:r>
              <a:rPr lang="en-US" sz="2800" b="1" dirty="0" smtClean="0"/>
              <a:t>= the number of wavelengths that pass a fixed point each second (measured in Hertz [Hz])</a:t>
            </a: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93098">
            <a:off x="1295400" y="4180944"/>
            <a:ext cx="6791325" cy="2152650"/>
          </a:xfrm>
          <a:prstGeom prst="rect">
            <a:avLst/>
          </a:prstGeom>
          <a:ln w="3175" cap="rnd">
            <a:solidFill>
              <a:schemeClr val="tx1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85800" y="2895600"/>
            <a:ext cx="8060872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623888" indent="-623888"/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 of a wave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/>
              <a:t>= the amount of time it takes one wavelength to pass a point (in seconds)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7400" y="1219200"/>
            <a:ext cx="48768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This slideshow was meant to just refresh your memory.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1157884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If you want to learn more about anything you saw today,</a:t>
            </a:r>
          </a:p>
          <a:p>
            <a:pPr algn="ctr"/>
            <a:r>
              <a:rPr lang="en-US" sz="2800" dirty="0" smtClean="0"/>
              <a:t> do one of the following: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22746" y="1227751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#1 Read chapters 1– 24 in your Physical Science book.</a:t>
            </a:r>
          </a:p>
          <a:p>
            <a:pPr algn="ctr"/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22746" y="1126039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#2 Use the Internet and YouTube to watch videos on various Physical Science Topics.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-46060" y="897128"/>
            <a:ext cx="9144000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 have selected some videos from 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 </a:t>
            </a:r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Anderson</a:t>
            </a:r>
            <a:r>
              <a:rPr lang="en-US" sz="2800" dirty="0" smtClean="0"/>
              <a:t>. He was </a:t>
            </a:r>
            <a:r>
              <a:rPr lang="en-US" sz="2800" dirty="0"/>
              <a:t>the </a:t>
            </a:r>
            <a:r>
              <a:rPr lang="en-US" sz="2800" i="1" u="sng" dirty="0"/>
              <a:t>2011 Montana Teacher of the Year</a:t>
            </a:r>
            <a:r>
              <a:rPr lang="en-US" sz="2800" dirty="0"/>
              <a:t>, and was also one of four finalists for the 2011 National Teacher of the Year</a:t>
            </a:r>
            <a:r>
              <a:rPr lang="en-US" sz="2800" dirty="0" smtClean="0"/>
              <a:t>. Just click on any image below to expand your understanding of</a:t>
            </a:r>
          </a:p>
          <a:p>
            <a:pPr algn="ctr"/>
            <a:r>
              <a:rPr lang="en-US" sz="2800" dirty="0" smtClean="0"/>
              <a:t> some of the topics of Physical Science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1885121" y="497524"/>
            <a:ext cx="543289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Physical Science</a:t>
            </a:r>
            <a:endParaRPr lang="en-US" sz="54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 rot="505129">
            <a:off x="1123974" y="780135"/>
            <a:ext cx="1941845" cy="2425955"/>
            <a:chOff x="6602674" y="3708737"/>
            <a:chExt cx="1941845" cy="2425955"/>
          </a:xfrm>
        </p:grpSpPr>
        <p:sp>
          <p:nvSpPr>
            <p:cNvPr id="25" name="TextBox 24"/>
            <p:cNvSpPr txBox="1"/>
            <p:nvPr/>
          </p:nvSpPr>
          <p:spPr>
            <a:xfrm>
              <a:off x="6602674" y="3708737"/>
              <a:ext cx="1941845" cy="101566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Click here to view his video on </a:t>
              </a:r>
              <a:r>
                <a:rPr 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Light</a:t>
              </a:r>
              <a:endPara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8" name="Picture 2" descr="http://www.itseducation.asia/pics/light-waves.jp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4949" y="4724400"/>
              <a:ext cx="1939570" cy="1410292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 rot="21231718">
            <a:off x="6877760" y="701565"/>
            <a:ext cx="1931252" cy="2461110"/>
            <a:chOff x="3962399" y="3749624"/>
            <a:chExt cx="1931252" cy="2461110"/>
          </a:xfrm>
        </p:grpSpPr>
        <p:sp>
          <p:nvSpPr>
            <p:cNvPr id="28" name="TextBox 27"/>
            <p:cNvSpPr txBox="1"/>
            <p:nvPr/>
          </p:nvSpPr>
          <p:spPr>
            <a:xfrm>
              <a:off x="3962399" y="3749624"/>
              <a:ext cx="1931251" cy="101566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Click here to view his video on </a:t>
              </a:r>
              <a:r>
                <a:rPr 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Sound waves</a:t>
              </a:r>
              <a:endPara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1" name="Picture 4" descr="https://static.makegameswith.us/gamernews_images/HmyiztMNhM/audio-sound-waves-img1%5b1%5d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4765287"/>
              <a:ext cx="1931251" cy="1445447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 rot="726482">
            <a:off x="4227786" y="3589445"/>
            <a:ext cx="3313584" cy="2434302"/>
            <a:chOff x="381000" y="4274566"/>
            <a:chExt cx="3505200" cy="2434302"/>
          </a:xfrm>
        </p:grpSpPr>
        <p:sp>
          <p:nvSpPr>
            <p:cNvPr id="27" name="TextBox 26"/>
            <p:cNvSpPr txBox="1"/>
            <p:nvPr/>
          </p:nvSpPr>
          <p:spPr>
            <a:xfrm>
              <a:off x="381000" y="4274566"/>
              <a:ext cx="3505200" cy="70788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Click here to view his video on</a:t>
              </a:r>
              <a:r>
                <a:rPr 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Acids, Bases, and pH</a:t>
              </a:r>
              <a:endPara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4" name="Picture 6" descr="http://www.abundanthealthcenter.com/blog/wp-content/uploads/2011/04/PH-Scale.jpg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4996100"/>
              <a:ext cx="3505200" cy="1712768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/>
          <p:cNvGrpSpPr/>
          <p:nvPr/>
        </p:nvGrpSpPr>
        <p:grpSpPr>
          <a:xfrm>
            <a:off x="3699862" y="339128"/>
            <a:ext cx="2476500" cy="3015026"/>
            <a:chOff x="1219200" y="3136115"/>
            <a:chExt cx="2476500" cy="3015026"/>
          </a:xfrm>
        </p:grpSpPr>
        <p:sp>
          <p:nvSpPr>
            <p:cNvPr id="26" name="TextBox 25"/>
            <p:cNvSpPr txBox="1"/>
            <p:nvPr/>
          </p:nvSpPr>
          <p:spPr>
            <a:xfrm>
              <a:off x="1219200" y="3136115"/>
              <a:ext cx="2476500" cy="132343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Click here to view his video on </a:t>
              </a:r>
              <a:r>
                <a:rPr 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Newton’s Three Laws of Motion</a:t>
              </a:r>
              <a:endPara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4" name="Picture 8" descr="http://s1.hubimg.com/u/3956808_f260.jp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4446166"/>
              <a:ext cx="2476500" cy="17049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 rot="357971">
            <a:off x="7415329" y="3329797"/>
            <a:ext cx="1575637" cy="3465270"/>
            <a:chOff x="5743575" y="872567"/>
            <a:chExt cx="1575637" cy="3465270"/>
          </a:xfrm>
        </p:grpSpPr>
        <p:sp>
          <p:nvSpPr>
            <p:cNvPr id="49" name="TextBox 48"/>
            <p:cNvSpPr txBox="1"/>
            <p:nvPr/>
          </p:nvSpPr>
          <p:spPr>
            <a:xfrm>
              <a:off x="5758729" y="872567"/>
              <a:ext cx="1560483" cy="193943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Click here to view his video on the </a:t>
              </a:r>
              <a:r>
                <a:rPr 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Voltage, Current, and Resistance</a:t>
              </a:r>
              <a:endPara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36" name="Picture 12" descr="http://www.icb.com.au/files/4913/0700/1905/Danger-Rising-Electricity-Prices.jp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3575" y="2757095"/>
              <a:ext cx="1574444" cy="15807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80843" y="3123659"/>
            <a:ext cx="2005536" cy="3719527"/>
            <a:chOff x="4267199" y="708194"/>
            <a:chExt cx="2005536" cy="3719527"/>
          </a:xfrm>
        </p:grpSpPr>
        <p:pic>
          <p:nvPicPr>
            <p:cNvPr id="1038" name="Picture 14" descr="http://chemistry.phillipmartin.info/chemistry_balancing_chemical_equations.gif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199" y="2637684"/>
              <a:ext cx="1989613" cy="179003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4267199" y="708194"/>
              <a:ext cx="2005536" cy="193899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Click here to view his video on how to </a:t>
              </a: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Balance Chemical Equations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 rot="20992850">
            <a:off x="2136593" y="3390011"/>
            <a:ext cx="2527300" cy="3345278"/>
            <a:chOff x="63499" y="2271297"/>
            <a:chExt cx="2527300" cy="3345278"/>
          </a:xfrm>
        </p:grpSpPr>
        <p:sp>
          <p:nvSpPr>
            <p:cNvPr id="29" name="TextBox 28"/>
            <p:cNvSpPr txBox="1"/>
            <p:nvPr/>
          </p:nvSpPr>
          <p:spPr>
            <a:xfrm>
              <a:off x="63499" y="2271297"/>
              <a:ext cx="2527299" cy="132343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Click here</a:t>
              </a:r>
              <a:r>
                <a:rPr lang="en-US" sz="2000" b="1" dirty="0" smtClean="0">
                  <a:latin typeface="Arial Black" pitchFamily="34" charset="0"/>
                </a:rPr>
                <a:t> </a:t>
              </a:r>
              <a:r>
                <a:rPr lang="en-US" sz="2000" b="1" dirty="0" smtClean="0"/>
                <a:t>to view his video on </a:t>
              </a:r>
              <a:r>
                <a:rPr 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Speed, Velocity, and Acceleration</a:t>
              </a:r>
              <a:endPara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9" name="Picture 10" descr="http://images2.layoutsparks.com/1/130978/cars-sleek-speed-race.jp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00" y="3594736"/>
              <a:ext cx="2527299" cy="20218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8124859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9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Let’s Start with some of the stuff we have already covered this year.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www.chipola.edu/instruct/science/Bodart/physicalscience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752600"/>
            <a:ext cx="3252925" cy="2181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33400" y="1676400"/>
            <a:ext cx="510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REMEMBER that Physical Science is the Study of two Things: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676400" y="25908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MATTER</a:t>
            </a:r>
            <a:r>
              <a:rPr lang="en-US" sz="2800" b="1" dirty="0" smtClean="0">
                <a:solidFill>
                  <a:srgbClr val="FF0000"/>
                </a:solidFill>
              </a:rPr>
              <a:t> &amp; </a:t>
            </a:r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  <a:endParaRPr lang="en-US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3733800"/>
            <a:ext cx="510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According to the Dictionary, Physical Science is…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447800" y="4648200"/>
            <a:ext cx="731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science</a:t>
            </a:r>
          </a:p>
          <a:p>
            <a:pPr marL="1139825" indent="-1139825"/>
            <a:r>
              <a:rPr lang="en-US" sz="2800" dirty="0" smtClean="0">
                <a:solidFill>
                  <a:srgbClr val="FF0000"/>
                </a:solidFill>
              </a:rPr>
              <a:t>(Noun) 1. </a:t>
            </a:r>
            <a:r>
              <a:rPr lang="en-US" sz="2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</a:t>
            </a:r>
            <a:r>
              <a:rPr lang="en-US" sz="2800" dirty="0" smtClean="0">
                <a:solidFill>
                  <a:srgbClr val="FF0000"/>
                </a:solidFill>
              </a:rPr>
              <a:t> of the natural sciences dealing with inanimate matter or with energy, as </a:t>
            </a:r>
            <a:r>
              <a:rPr lang="en-US" sz="2800" i="1" u="sng" dirty="0" smtClean="0">
                <a:solidFill>
                  <a:srgbClr val="FF0000"/>
                </a:solidFill>
              </a:rPr>
              <a:t>physics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i="1" u="sng" dirty="0" smtClean="0">
                <a:solidFill>
                  <a:srgbClr val="FF0000"/>
                </a:solidFill>
              </a:rPr>
              <a:t>chemistry</a:t>
            </a:r>
            <a:r>
              <a:rPr lang="en-US" sz="2800" dirty="0" smtClean="0">
                <a:solidFill>
                  <a:srgbClr val="FF0000"/>
                </a:solidFill>
              </a:rPr>
              <a:t>, and </a:t>
            </a:r>
            <a:r>
              <a:rPr lang="en-US" sz="2800" i="1" u="sng" dirty="0" smtClean="0">
                <a:solidFill>
                  <a:srgbClr val="FF0000"/>
                </a:solidFill>
              </a:rPr>
              <a:t>astronomy</a:t>
            </a:r>
            <a:r>
              <a:rPr lang="en-US" sz="2800" dirty="0" smtClean="0">
                <a:solidFill>
                  <a:srgbClr val="FF0000"/>
                </a:solidFill>
              </a:rPr>
              <a:t>.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What’s the 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Matter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with you?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981200"/>
            <a:ext cx="5367337" cy="36418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371600" y="12954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There are FOUR States that matter can be: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21336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endParaRPr lang="en-US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7000" y="22098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LIQUID</a:t>
            </a:r>
            <a:endParaRPr lang="en-US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48006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</a:t>
            </a:r>
            <a:endParaRPr lang="en-US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9400" y="472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PLASMA</a:t>
            </a:r>
            <a:endParaRPr lang="en-US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5715000"/>
            <a:ext cx="8382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 state of matter is determined simply by the amount of </a:t>
            </a:r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  <a:r>
              <a:rPr lang="en-US" sz="2800" b="1" dirty="0" smtClean="0"/>
              <a:t> that the object’s molecules have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/>
      <p:bldP spid="5" grpId="0"/>
      <p:bldP spid="6" grpId="0"/>
      <p:bldP spid="7" grpId="0"/>
      <p:bldP spid="8" grpId="0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04469">
            <a:off x="5105400" y="2819400"/>
            <a:ext cx="2238375" cy="2562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371600" y="2590800"/>
            <a:ext cx="3657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The Molecules  of </a:t>
            </a:r>
            <a:r>
              <a:rPr lang="en-U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Solids </a:t>
            </a:r>
            <a:r>
              <a:rPr lang="en-US" sz="3200" b="1" dirty="0" smtClean="0"/>
              <a:t>are  arranged in repeating patterns and do not change position</a:t>
            </a:r>
            <a:endParaRPr lang="en-US" sz="3200" b="1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What’s the 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Matter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with you?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800" y="1905000"/>
            <a:ext cx="7848600" cy="411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14800" y="2438400"/>
            <a:ext cx="4495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 Molecules  of </a:t>
            </a:r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Liquids</a:t>
            </a:r>
            <a:r>
              <a:rPr lang="en-US" sz="2800" b="1" dirty="0" smtClean="0"/>
              <a:t> have slightly more energy than solids, so they are able to change position, but the forces between them are still too strong and keep them from flying away.</a:t>
            </a:r>
            <a:endParaRPr lang="en-US" sz="2800" b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85302">
            <a:off x="1679804" y="2782345"/>
            <a:ext cx="2190750" cy="2562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762000" y="1752600"/>
            <a:ext cx="7848600" cy="411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91664">
            <a:off x="5277841" y="2768325"/>
            <a:ext cx="2133600" cy="2562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38200" y="2514600"/>
            <a:ext cx="4038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 Molecules  of </a:t>
            </a:r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</a:t>
            </a:r>
            <a:r>
              <a:rPr lang="en-US" sz="2800" b="1" dirty="0" smtClean="0"/>
              <a:t> have finally gained enough energy to break free of attractive forces between the molecules and now move freely in any direction.</a:t>
            </a:r>
            <a:endParaRPr lang="en-US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685800" y="1600200"/>
            <a:ext cx="7848600" cy="411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95736">
            <a:off x="5626283" y="2513785"/>
            <a:ext cx="2085975" cy="2524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066800" y="2590800"/>
            <a:ext cx="4267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 Molecules of </a:t>
            </a:r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Plasma</a:t>
            </a:r>
            <a:r>
              <a:rPr lang="en-US" sz="2800" b="1" dirty="0" smtClean="0"/>
              <a:t> have so much energy that their atoms lose their electrons which results in a mixture of positive and negative particles .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6" grpId="0"/>
      <p:bldP spid="13" grpId="0" animBg="1"/>
      <p:bldP spid="7" grpId="0"/>
      <p:bldP spid="14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096000" y="1066800"/>
            <a:ext cx="2209799" cy="1435779"/>
            <a:chOff x="6096000" y="1066800"/>
            <a:chExt cx="2209799" cy="1435779"/>
          </a:xfrm>
        </p:grpSpPr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96000" y="1066800"/>
              <a:ext cx="2209799" cy="143577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7" name="TextBox 6"/>
            <p:cNvSpPr txBox="1"/>
            <p:nvPr/>
          </p:nvSpPr>
          <p:spPr>
            <a:xfrm>
              <a:off x="6248400" y="1219200"/>
              <a:ext cx="1905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smtClean="0">
                  <a:latin typeface="Arial Black" pitchFamily="34" charset="0"/>
                </a:rPr>
                <a:t>GAS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429000" y="2819400"/>
            <a:ext cx="2177538" cy="1447800"/>
            <a:chOff x="3429000" y="2819400"/>
            <a:chExt cx="2177538" cy="1447800"/>
          </a:xfrm>
        </p:grpSpPr>
        <p:pic>
          <p:nvPicPr>
            <p:cNvPr id="2150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29000" y="2819400"/>
              <a:ext cx="2177538" cy="14478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9" name="TextBox 8"/>
            <p:cNvSpPr txBox="1"/>
            <p:nvPr/>
          </p:nvSpPr>
          <p:spPr>
            <a:xfrm>
              <a:off x="3505200" y="3048000"/>
              <a:ext cx="1905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Liquid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14400" y="4724400"/>
            <a:ext cx="2209800" cy="1447800"/>
            <a:chOff x="914400" y="4724400"/>
            <a:chExt cx="2209800" cy="1447800"/>
          </a:xfrm>
        </p:grpSpPr>
        <p:pic>
          <p:nvPicPr>
            <p:cNvPr id="5" name="Picture 4" descr="http://www.fda.gov/ucm/groups/fdagov-public/documents/image/ucm197598.bmp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4400" y="4724400"/>
              <a:ext cx="2209800" cy="14478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0" name="TextBox 9"/>
            <p:cNvSpPr txBox="1"/>
            <p:nvPr/>
          </p:nvSpPr>
          <p:spPr>
            <a:xfrm>
              <a:off x="1066800" y="4953000"/>
              <a:ext cx="1905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rgbClr val="C00000"/>
                  </a:solidFill>
                  <a:latin typeface="Arial Black" pitchFamily="34" charset="0"/>
                </a:rPr>
                <a:t>Solid</a:t>
              </a:r>
              <a:endParaRPr lang="en-US" sz="4800" dirty="0">
                <a:solidFill>
                  <a:srgbClr val="C00000"/>
                </a:solidFill>
                <a:latin typeface="Arial Black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356743" y="1094759"/>
            <a:ext cx="6523406" cy="3208341"/>
            <a:chOff x="-356743" y="1094759"/>
            <a:chExt cx="6523406" cy="3208341"/>
          </a:xfrm>
        </p:grpSpPr>
        <p:sp>
          <p:nvSpPr>
            <p:cNvPr id="14" name="Curved Left Arrow 13"/>
            <p:cNvSpPr/>
            <p:nvPr/>
          </p:nvSpPr>
          <p:spPr>
            <a:xfrm rot="13892898">
              <a:off x="1806769" y="2430421"/>
              <a:ext cx="971341" cy="2133600"/>
            </a:xfrm>
            <a:prstGeom prst="curvedLeftArrow">
              <a:avLst/>
            </a:prstGeom>
            <a:gradFill>
              <a:gsLst>
                <a:gs pos="24000">
                  <a:srgbClr val="002060"/>
                </a:gs>
                <a:gs pos="100000">
                  <a:srgbClr val="FFC000"/>
                </a:gs>
                <a:gs pos="100000">
                  <a:srgbClr val="FFC000"/>
                </a:gs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Curved Left Arrow 14"/>
            <p:cNvSpPr/>
            <p:nvPr/>
          </p:nvSpPr>
          <p:spPr>
            <a:xfrm rot="13892898">
              <a:off x="4614192" y="662739"/>
              <a:ext cx="971341" cy="2133600"/>
            </a:xfrm>
            <a:prstGeom prst="curvedLeftArrow">
              <a:avLst/>
            </a:prstGeom>
            <a:gradFill>
              <a:gsLst>
                <a:gs pos="3000">
                  <a:srgbClr val="FFC000"/>
                </a:gs>
                <a:gs pos="100000">
                  <a:srgbClr val="FF0000"/>
                </a:gs>
                <a:gs pos="100000">
                  <a:srgbClr val="FF0000"/>
                </a:gs>
                <a:gs pos="100000">
                  <a:srgbClr val="FFC000"/>
                </a:gs>
                <a:gs pos="100000">
                  <a:srgbClr val="FFC000"/>
                </a:gs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Right Arrow 21"/>
            <p:cNvSpPr/>
            <p:nvPr/>
          </p:nvSpPr>
          <p:spPr>
            <a:xfrm rot="19366004">
              <a:off x="-356743" y="1286552"/>
              <a:ext cx="4917125" cy="477185"/>
            </a:xfrm>
            <a:prstGeom prst="rightArrow">
              <a:avLst>
                <a:gd name="adj1" fmla="val 50000"/>
                <a:gd name="adj2" fmla="val 161185"/>
              </a:avLst>
            </a:prstGeom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 rot="19494911">
              <a:off x="457200" y="1219200"/>
              <a:ext cx="2667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INCREASING ENERGY</a:t>
              </a:r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 rot="19058020">
              <a:off x="1219409" y="2847359"/>
              <a:ext cx="2004075" cy="14557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44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Melting</a:t>
              </a:r>
              <a:endParaRPr lang="en-US" sz="4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 rot="19058020">
              <a:off x="4038807" y="1094759"/>
              <a:ext cx="2004075" cy="14557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44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Vaporization</a:t>
              </a:r>
              <a:endParaRPr lang="en-US" sz="4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042463" y="2969751"/>
            <a:ext cx="6520841" cy="3238349"/>
            <a:chOff x="3042463" y="2969751"/>
            <a:chExt cx="6520841" cy="3238349"/>
          </a:xfrm>
        </p:grpSpPr>
        <p:sp>
          <p:nvSpPr>
            <p:cNvPr id="16" name="Curved Left Arrow 15"/>
            <p:cNvSpPr/>
            <p:nvPr/>
          </p:nvSpPr>
          <p:spPr>
            <a:xfrm rot="13892898" flipH="1" flipV="1">
              <a:off x="3623592" y="4320339"/>
              <a:ext cx="971341" cy="2133600"/>
            </a:xfrm>
            <a:prstGeom prst="curvedLeftArrow">
              <a:avLst/>
            </a:prstGeom>
            <a:gradFill>
              <a:gsLst>
                <a:gs pos="24000">
                  <a:srgbClr val="FFC000"/>
                </a:gs>
                <a:gs pos="100000">
                  <a:srgbClr val="002060"/>
                </a:gs>
                <a:gs pos="100000">
                  <a:srgbClr val="FFC000"/>
                </a:gs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Curved Left Arrow 16"/>
            <p:cNvSpPr/>
            <p:nvPr/>
          </p:nvSpPr>
          <p:spPr>
            <a:xfrm rot="13892898" flipH="1" flipV="1">
              <a:off x="6138192" y="2567739"/>
              <a:ext cx="971341" cy="2133600"/>
            </a:xfrm>
            <a:prstGeom prst="curvedLeftArrow">
              <a:avLst/>
            </a:prstGeom>
            <a:gradFill>
              <a:gsLst>
                <a:gs pos="3000">
                  <a:srgbClr val="FF0000"/>
                </a:gs>
                <a:gs pos="100000">
                  <a:srgbClr val="FFC000"/>
                </a:gs>
                <a:gs pos="100000">
                  <a:srgbClr val="FF0000"/>
                </a:gs>
                <a:gs pos="100000">
                  <a:srgbClr val="FFC000"/>
                </a:gs>
                <a:gs pos="100000">
                  <a:srgbClr val="FFC000"/>
                </a:gs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ight Arrow 20"/>
            <p:cNvSpPr/>
            <p:nvPr/>
          </p:nvSpPr>
          <p:spPr>
            <a:xfrm rot="19206219" flipH="1" flipV="1">
              <a:off x="4646179" y="4859435"/>
              <a:ext cx="4917125" cy="477185"/>
            </a:xfrm>
            <a:prstGeom prst="rightArrow">
              <a:avLst>
                <a:gd name="adj1" fmla="val 50000"/>
                <a:gd name="adj2" fmla="val 161185"/>
              </a:avLst>
            </a:prstGeom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 rot="19148541">
              <a:off x="6340850" y="4847727"/>
              <a:ext cx="2667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DECREASING ENERGY</a:t>
              </a:r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 rot="19058020">
              <a:off x="3276807" y="4752359"/>
              <a:ext cx="2004075" cy="14557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44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Freezing</a:t>
              </a:r>
              <a:endParaRPr lang="en-US" sz="4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 rot="19058020">
              <a:off x="5409648" y="2969751"/>
              <a:ext cx="2593485" cy="14557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44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Condensation</a:t>
              </a:r>
              <a:endParaRPr lang="en-US" sz="4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1066800"/>
            <a:ext cx="769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To correctly understand Matter, one must be able to first describe the matter’s properties and behaviors.</a:t>
            </a:r>
            <a:endParaRPr lang="en-US" sz="28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What’s the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Matter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with you?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158001">
            <a:off x="664673" y="2733561"/>
            <a:ext cx="4191000" cy="58477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Charles Law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rot="19919024">
            <a:off x="4235179" y="3998039"/>
            <a:ext cx="4191000" cy="58477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Boyles Law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600" y="5029200"/>
            <a:ext cx="4191000" cy="58477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Pascal’s Principle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 rot="20907890">
            <a:off x="854343" y="5137531"/>
            <a:ext cx="4191000" cy="58477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Bernoulli’s Principle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 rot="20632622">
            <a:off x="1350473" y="3190762"/>
            <a:ext cx="4191000" cy="58477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Viscosity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 rot="1803216">
            <a:off x="4589106" y="3372338"/>
            <a:ext cx="4191000" cy="58477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Density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 rot="21448692">
            <a:off x="2068236" y="3825717"/>
            <a:ext cx="4191000" cy="58477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Physical Properties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 rot="1158001">
            <a:off x="2036273" y="5171962"/>
            <a:ext cx="4191000" cy="58477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Chemical Properties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howtosmile.org/screenshots/photo.php?colID=1254191484758&amp;recID=smile-000-000-001-236&amp;type=crop&amp;idx=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905000"/>
            <a:ext cx="3055386" cy="3705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4800" y="274638"/>
            <a:ext cx="8534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What’s the</a:t>
            </a:r>
            <a:r>
              <a:rPr lang="en-US" sz="4400" dirty="0" smtClean="0">
                <a:latin typeface="Arial" pitchFamily="34" charset="0"/>
                <a:ea typeface="+mj-ea"/>
                <a:cs typeface="Arial" pitchFamily="34" charset="0"/>
              </a:rPr>
              <a:t> Matter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with you?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atin typeface="Arial" pitchFamily="34" charset="0"/>
                <a:ea typeface="+mj-ea"/>
                <a:cs typeface="Arial" pitchFamily="34" charset="0"/>
              </a:rPr>
              <a:t>ARE YOU </a:t>
            </a:r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DENSE </a:t>
            </a:r>
            <a:r>
              <a:rPr lang="en-US" sz="4400" dirty="0" smtClean="0">
                <a:latin typeface="Arial" pitchFamily="34" charset="0"/>
                <a:ea typeface="+mj-ea"/>
                <a:cs typeface="Arial" pitchFamily="34" charset="0"/>
              </a:rPr>
              <a:t>or something?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1905000"/>
            <a:ext cx="426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Density describes the amount of Mass per unit of Volume (g/cm</a:t>
            </a:r>
            <a:r>
              <a:rPr lang="en-US" sz="2800" b="1" baseline="30000" dirty="0" smtClean="0"/>
              <a:t>3</a:t>
            </a:r>
            <a:r>
              <a:rPr lang="en-US" sz="2800" b="1" dirty="0" smtClean="0"/>
              <a:t>)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4038600"/>
            <a:ext cx="426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Items with a greater Density will “SINK” in Fluids that are less dense.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://images.nationalgeographic.com/wpf/media-live/photos/000/230/cache/proton-smaller-than-thought_23015_600x45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571750"/>
            <a:ext cx="5715000" cy="42862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Up and </a:t>
            </a:r>
            <a:r>
              <a:rPr kumimoji="0" lang="en-US" sz="4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Atom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It’s time to get Elemental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962400" y="3733800"/>
            <a:ext cx="4953000" cy="1981200"/>
            <a:chOff x="3962400" y="3733800"/>
            <a:chExt cx="4953000" cy="1981200"/>
          </a:xfrm>
        </p:grpSpPr>
        <p:sp>
          <p:nvSpPr>
            <p:cNvPr id="5" name="TextBox 4"/>
            <p:cNvSpPr txBox="1"/>
            <p:nvPr/>
          </p:nvSpPr>
          <p:spPr>
            <a:xfrm>
              <a:off x="6705600" y="3733800"/>
              <a:ext cx="2209800" cy="52322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Nucleus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962400" y="4495800"/>
              <a:ext cx="1295400" cy="12192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5181600" y="4191000"/>
              <a:ext cx="1524000" cy="68580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4419600" y="4724400"/>
            <a:ext cx="4495800" cy="523220"/>
            <a:chOff x="4419600" y="4724400"/>
            <a:chExt cx="4495800" cy="523220"/>
          </a:xfrm>
        </p:grpSpPr>
        <p:sp>
          <p:nvSpPr>
            <p:cNvPr id="12" name="TextBox 11"/>
            <p:cNvSpPr txBox="1"/>
            <p:nvPr/>
          </p:nvSpPr>
          <p:spPr>
            <a:xfrm>
              <a:off x="6705600" y="4724400"/>
              <a:ext cx="2209800" cy="52322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Proton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419600" y="4724400"/>
              <a:ext cx="533400" cy="4572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13" idx="6"/>
              <a:endCxn id="12" idx="1"/>
            </p:cNvCxnSpPr>
            <p:nvPr/>
          </p:nvCxnSpPr>
          <p:spPr>
            <a:xfrm>
              <a:off x="4953000" y="4953000"/>
              <a:ext cx="1752600" cy="3301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267200" y="5257800"/>
            <a:ext cx="4648200" cy="904220"/>
            <a:chOff x="4267200" y="5257800"/>
            <a:chExt cx="4648200" cy="904220"/>
          </a:xfrm>
        </p:grpSpPr>
        <p:sp>
          <p:nvSpPr>
            <p:cNvPr id="19" name="TextBox 18"/>
            <p:cNvSpPr txBox="1"/>
            <p:nvPr/>
          </p:nvSpPr>
          <p:spPr>
            <a:xfrm>
              <a:off x="6705600" y="5638800"/>
              <a:ext cx="2209800" cy="52322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Neutron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4267200" y="5257800"/>
              <a:ext cx="533400" cy="4572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/>
            <p:cNvCxnSpPr>
              <a:stCxn id="20" idx="6"/>
              <a:endCxn id="19" idx="1"/>
            </p:cNvCxnSpPr>
            <p:nvPr/>
          </p:nvCxnSpPr>
          <p:spPr>
            <a:xfrm>
              <a:off x="4800600" y="5486400"/>
              <a:ext cx="1905000" cy="41401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228600" y="2133600"/>
            <a:ext cx="6934200" cy="4724400"/>
            <a:chOff x="228600" y="2133600"/>
            <a:chExt cx="6934200" cy="4724400"/>
          </a:xfrm>
        </p:grpSpPr>
        <p:sp>
          <p:nvSpPr>
            <p:cNvPr id="26" name="TextBox 25"/>
            <p:cNvSpPr txBox="1"/>
            <p:nvPr/>
          </p:nvSpPr>
          <p:spPr>
            <a:xfrm>
              <a:off x="228600" y="2133600"/>
              <a:ext cx="2209800" cy="95410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Electron Cloud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1905000" y="2590800"/>
              <a:ext cx="5257800" cy="42672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 flipV="1">
              <a:off x="1143000" y="3048000"/>
              <a:ext cx="762000" cy="133859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4419600" y="2514600"/>
            <a:ext cx="4457054" cy="990600"/>
            <a:chOff x="4419600" y="2514600"/>
            <a:chExt cx="4457054" cy="990600"/>
          </a:xfrm>
        </p:grpSpPr>
        <p:sp>
          <p:nvSpPr>
            <p:cNvPr id="33" name="TextBox 32"/>
            <p:cNvSpPr txBox="1"/>
            <p:nvPr/>
          </p:nvSpPr>
          <p:spPr>
            <a:xfrm>
              <a:off x="6629400" y="2514600"/>
              <a:ext cx="2247254" cy="52322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Electron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4419600" y="3048000"/>
              <a:ext cx="542441" cy="4572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Arrow Connector 34"/>
            <p:cNvCxnSpPr>
              <a:stCxn id="34" idx="6"/>
            </p:cNvCxnSpPr>
            <p:nvPr/>
          </p:nvCxnSpPr>
          <p:spPr>
            <a:xfrm flipV="1">
              <a:off x="4962041" y="2743200"/>
              <a:ext cx="1667359" cy="53340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2933700" y="1889878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Click on the Atom to find out</a:t>
            </a:r>
          </a:p>
          <a:p>
            <a:pPr algn="ctr"/>
            <a:r>
              <a:rPr lang="en-US" dirty="0" smtClean="0"/>
              <a:t> “How Small are Atoms?”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4117</TotalTime>
  <Words>1630</Words>
  <Application>Microsoft Office PowerPoint</Application>
  <PresentationFormat>On-screen Show (4:3)</PresentationFormat>
  <Paragraphs>238</Paragraphs>
  <Slides>25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PSSA Physical Science Review</vt:lpstr>
      <vt:lpstr>Things you should Know</vt:lpstr>
      <vt:lpstr>Let’s Start with some of the stuff we have already covered this year.</vt:lpstr>
      <vt:lpstr>What’s the Matter with you?</vt:lpstr>
      <vt:lpstr>What’s the Matter with you?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PSSA Physical Science Review</dc:title>
  <dc:creator>Joe</dc:creator>
  <cp:lastModifiedBy>M.S. Teacher</cp:lastModifiedBy>
  <cp:revision>185</cp:revision>
  <dcterms:created xsi:type="dcterms:W3CDTF">2014-04-08T03:10:39Z</dcterms:created>
  <dcterms:modified xsi:type="dcterms:W3CDTF">2014-04-22T17:09:34Z</dcterms:modified>
</cp:coreProperties>
</file>