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8" r:id="rId4"/>
    <p:sldId id="294" r:id="rId5"/>
    <p:sldId id="260" r:id="rId6"/>
    <p:sldId id="259" r:id="rId7"/>
    <p:sldId id="261" r:id="rId8"/>
    <p:sldId id="262" r:id="rId9"/>
    <p:sldId id="263" r:id="rId10"/>
    <p:sldId id="258" r:id="rId11"/>
    <p:sldId id="265" r:id="rId12"/>
    <p:sldId id="266" r:id="rId13"/>
    <p:sldId id="272" r:id="rId14"/>
    <p:sldId id="273" r:id="rId15"/>
    <p:sldId id="296" r:id="rId16"/>
    <p:sldId id="279" r:id="rId17"/>
    <p:sldId id="271" r:id="rId18"/>
    <p:sldId id="297" r:id="rId19"/>
    <p:sldId id="298" r:id="rId20"/>
    <p:sldId id="300" r:id="rId21"/>
    <p:sldId id="280" r:id="rId22"/>
    <p:sldId id="281" r:id="rId23"/>
    <p:sldId id="291" r:id="rId24"/>
    <p:sldId id="285" r:id="rId25"/>
    <p:sldId id="286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DCE6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EA244-8180-4D98-93FD-E2D18412C5EC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7208E-6EDB-409E-8B4C-D09631104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66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208E-6EDB-409E-8B4C-D096311046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0CACD-BD77-40CE-B48F-41CD1388343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8BC2-BDB7-4FFD-BAFD-86DF48191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hIy0ZlyPPDg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hyperlink" Target="http://www.youtube.com/watch?v=Y1PCwxUDTl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zwibgNGe4aY" TargetMode="External"/><Relationship Id="rId5" Type="http://schemas.openxmlformats.org/officeDocument/2006/relationships/image" Target="../media/image64.png"/><Relationship Id="rId4" Type="http://schemas.openxmlformats.org/officeDocument/2006/relationships/hyperlink" Target="http://www.youtube.com/watch?v=-zafJKbMPA8" TargetMode="Externa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.telegraph.co.uk/multimedia/archive/02759/dna_275915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54" y="457200"/>
            <a:ext cx="803149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</a:rPr>
              <a:t>PSSA</a:t>
            </a:r>
          </a:p>
          <a:p>
            <a:pPr algn="ctr"/>
            <a:r>
              <a:rPr lang="en-US" sz="8000" b="1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</a:rPr>
              <a:t> Life SCIENCE</a:t>
            </a:r>
          </a:p>
          <a:p>
            <a:pPr algn="ctr"/>
            <a:r>
              <a:rPr lang="en-US" sz="8000" b="1" cap="none" spc="0" dirty="0" smtClean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</a:rPr>
              <a:t> REVIEW</a:t>
            </a:r>
            <a:endParaRPr lang="en-US" sz="8000" b="1" cap="none" spc="0" dirty="0">
              <a:ln w="38100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577" y="4655127"/>
            <a:ext cx="81344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have 40 minutes to cover everything</a:t>
            </a:r>
          </a:p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from last year. So get ready for</a:t>
            </a:r>
          </a:p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“The Story of my LIFE!”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324600"/>
            <a:ext cx="8077200" cy="40011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Franklin Regional Middle School                                  Mr. Racchini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-02 Story of My Life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1274" y="6293798"/>
            <a:ext cx="470326" cy="47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3.bp.blogspot.com/-n0EtBDywLoI/UHtGGMKNorI/AAAAAAAAAKs/T-fKCrd6vG4/s1600/guessW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600324"/>
            <a:ext cx="5715000" cy="4257676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81000" y="2133600"/>
            <a:ext cx="3810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Have you ever played the game: “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 Who</a:t>
            </a:r>
            <a:r>
              <a:rPr lang="en-US" sz="2000" b="1" dirty="0" smtClean="0"/>
              <a:t>?” In order to win, You must ask a series of questions to narrow down the possible suspects.  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6002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a Dichotomous Key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An aid that is used to </a:t>
            </a:r>
            <a:r>
              <a:rPr lang="en-US" dirty="0" smtClean="0">
                <a:solidFill>
                  <a:srgbClr val="FF0000"/>
                </a:solidFill>
              </a:rPr>
              <a:t>identify</a:t>
            </a:r>
            <a:r>
              <a:rPr lang="en-US" dirty="0" smtClean="0"/>
              <a:t> organisms based on the answers to a series of questions.</a:t>
            </a:r>
            <a:endParaRPr lang="en-US" dirty="0"/>
          </a:p>
        </p:txBody>
      </p:sp>
      <p:pic>
        <p:nvPicPr>
          <p:cNvPr id="15362" name="Picture 2" descr="http://www.lucidcentral.org/portals/1/images/general/dichotomo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19400"/>
            <a:ext cx="4267200" cy="3491345"/>
          </a:xfrm>
          <a:prstGeom prst="rect">
            <a:avLst/>
          </a:prstGeom>
          <a:noFill/>
        </p:spPr>
      </p:pic>
      <p:pic>
        <p:nvPicPr>
          <p:cNvPr id="27650" name="Picture 2" descr="http://3.bp.blogspot.com/-kIkfa_0ijoU/TrdZWEm2LjI/AAAAAAAAAek/1_sT6WQIfuU/s1600/liz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6291">
            <a:off x="5943600" y="3276600"/>
            <a:ext cx="2667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 rot="20652657">
            <a:off x="889232" y="2777074"/>
            <a:ext cx="72390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same technique is use in science to identify specific organisms.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47800" y="4495800"/>
            <a:ext cx="1371600" cy="69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362200" y="5410200"/>
            <a:ext cx="533400" cy="304800"/>
          </a:xfrm>
          <a:prstGeom prst="roundRect">
            <a:avLst/>
          </a:prstGeom>
          <a:solidFill>
            <a:srgbClr val="FF00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895600" y="4572000"/>
            <a:ext cx="1143000" cy="838200"/>
            <a:chOff x="2895600" y="4572000"/>
            <a:chExt cx="1143000" cy="8382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895600" y="4572000"/>
              <a:ext cx="0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95600" y="5410200"/>
              <a:ext cx="1143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3505200" y="4800600"/>
            <a:ext cx="533400" cy="304800"/>
          </a:xfrm>
          <a:prstGeom prst="roundRect">
            <a:avLst/>
          </a:prstGeom>
          <a:solidFill>
            <a:srgbClr val="FF00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 flipV="1">
            <a:off x="4038600" y="5029200"/>
            <a:ext cx="838200" cy="381000"/>
            <a:chOff x="2895600" y="4572000"/>
            <a:chExt cx="1143000" cy="838200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2895600" y="4572000"/>
              <a:ext cx="0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895600" y="5410200"/>
              <a:ext cx="1143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/>
          <p:cNvSpPr/>
          <p:nvPr/>
        </p:nvSpPr>
        <p:spPr>
          <a:xfrm>
            <a:off x="4724400" y="4648200"/>
            <a:ext cx="1143000" cy="685800"/>
          </a:xfrm>
          <a:prstGeom prst="ellipse">
            <a:avLst/>
          </a:prstGeom>
          <a:solidFill>
            <a:srgbClr val="FF0000">
              <a:alpha val="27843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57200" y="1219200"/>
            <a:ext cx="8229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How is it possible to identify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organisms?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 build="p"/>
      <p:bldP spid="32" grpId="0" animBg="1"/>
      <p:bldP spid="14" grpId="0" animBg="1"/>
      <p:bldP spid="25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takeinsocialmedia.com/wp-content/uploads/2014/04/maple-leaf-pictures-images-photos-032302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912904"/>
            <a:ext cx="5257800" cy="3945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Producers: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Plant Kingdom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91200" y="2971800"/>
            <a:ext cx="3124200" cy="1371600"/>
            <a:chOff x="-533400" y="2819400"/>
            <a:chExt cx="3124200" cy="1371600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28194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Oxygen</a:t>
              </a:r>
              <a:endPara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-533400" y="3200400"/>
              <a:ext cx="1295400" cy="99060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33400" y="4800600"/>
            <a:ext cx="3276600" cy="646331"/>
            <a:chOff x="457200" y="2819400"/>
            <a:chExt cx="3276600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457200" y="28194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US" sz="36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981200" y="2971800"/>
              <a:ext cx="1752600" cy="2286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715000" y="4800600"/>
            <a:ext cx="3200400" cy="1044952"/>
            <a:chOff x="-533400" y="4191000"/>
            <a:chExt cx="3200400" cy="1044952"/>
          </a:xfrm>
        </p:grpSpPr>
        <p:sp>
          <p:nvSpPr>
            <p:cNvPr id="24" name="TextBox 23"/>
            <p:cNvSpPr txBox="1"/>
            <p:nvPr/>
          </p:nvSpPr>
          <p:spPr>
            <a:xfrm>
              <a:off x="533400" y="4343400"/>
              <a:ext cx="21336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Glucose</a:t>
              </a:r>
            </a:p>
            <a:p>
              <a:pPr algn="ctr"/>
              <a:r>
                <a:rPr lang="en-US" sz="1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(Food)</a:t>
              </a:r>
              <a:endPara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-533400" y="4191000"/>
              <a:ext cx="1371600" cy="457200"/>
            </a:xfrm>
            <a:prstGeom prst="straightConnector1">
              <a:avLst/>
            </a:prstGeom>
            <a:ln w="57150">
              <a:solidFill>
                <a:srgbClr val="7030A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0" y="1219201"/>
            <a:ext cx="4572000" cy="3352799"/>
            <a:chOff x="0" y="1219201"/>
            <a:chExt cx="4572000" cy="3352799"/>
          </a:xfrm>
        </p:grpSpPr>
        <p:pic>
          <p:nvPicPr>
            <p:cNvPr id="24582" name="Picture 6" descr="http://nierocks.areavoices.com/files/2011/06/sun0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219201"/>
              <a:ext cx="2774489" cy="2819400"/>
            </a:xfrm>
            <a:prstGeom prst="rect">
              <a:avLst/>
            </a:prstGeom>
            <a:noFill/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057400" y="2743200"/>
              <a:ext cx="2514600" cy="182880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10668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2200" b="1" dirty="0" smtClean="0"/>
              <a:t>Process by which plants, algae, and some bacteria use sunlight, carbon dioxide, and water to make food.</a:t>
            </a:r>
            <a:endParaRPr lang="en-US" sz="2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00" y="3733800"/>
            <a:ext cx="3352800" cy="762000"/>
            <a:chOff x="457200" y="2819400"/>
            <a:chExt cx="3352800" cy="762000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28194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</a:t>
              </a:r>
              <a:endPara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133600" y="3200400"/>
              <a:ext cx="1676400" cy="38100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28600" y="5943600"/>
            <a:ext cx="8763000" cy="707886"/>
            <a:chOff x="228600" y="5943600"/>
            <a:chExt cx="8763000" cy="707886"/>
          </a:xfrm>
        </p:grpSpPr>
        <p:sp>
          <p:nvSpPr>
            <p:cNvPr id="32" name="TextBox 31"/>
            <p:cNvSpPr txBox="1"/>
            <p:nvPr/>
          </p:nvSpPr>
          <p:spPr>
            <a:xfrm>
              <a:off x="228600" y="5943600"/>
              <a:ext cx="8763000" cy="70788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latin typeface="Arial Black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</a:rPr>
                <a:t>CO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4000" dirty="0" smtClean="0">
                  <a:solidFill>
                    <a:schemeClr val="bg1"/>
                  </a:solidFill>
                </a:rPr>
                <a:t>  +  </a:t>
              </a:r>
              <a:r>
                <a:rPr lang="en-US" sz="4000" dirty="0" smtClean="0">
                  <a:solidFill>
                    <a:schemeClr val="bg1"/>
                  </a:solidFill>
                  <a:latin typeface="Arial Black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</a:rPr>
                <a:t>H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4000" dirty="0" smtClean="0">
                  <a:solidFill>
                    <a:schemeClr val="bg1"/>
                  </a:solidFill>
                </a:rPr>
                <a:t>O     </a:t>
              </a:r>
              <a:r>
                <a:rPr lang="en-US" sz="4000" baseline="30000" dirty="0" smtClean="0">
                  <a:solidFill>
                    <a:schemeClr val="bg1"/>
                  </a:solidFill>
                </a:rPr>
                <a:t>Energy    </a:t>
              </a:r>
              <a:r>
                <a:rPr lang="en-US" sz="4000" dirty="0" smtClean="0">
                  <a:solidFill>
                    <a:schemeClr val="bg1"/>
                  </a:solidFill>
                </a:rPr>
                <a:t> C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</a:rPr>
                <a:t>H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12</a:t>
              </a:r>
              <a:r>
                <a:rPr lang="en-US" sz="4000" dirty="0" smtClean="0">
                  <a:solidFill>
                    <a:schemeClr val="bg1"/>
                  </a:solidFill>
                </a:rPr>
                <a:t>O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</a:rPr>
                <a:t>   +   </a:t>
              </a:r>
              <a:r>
                <a:rPr lang="en-US" sz="4000" dirty="0" smtClean="0">
                  <a:solidFill>
                    <a:schemeClr val="bg1"/>
                  </a:solidFill>
                  <a:latin typeface="Arial Black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</a:rPr>
                <a:t>O</a:t>
              </a:r>
              <a:r>
                <a:rPr lang="en-US" sz="4000" baseline="-25000" dirty="0" smtClean="0">
                  <a:solidFill>
                    <a:schemeClr val="bg1"/>
                  </a:solidFill>
                </a:rPr>
                <a:t>2</a:t>
              </a:r>
              <a:endParaRPr lang="en-US" sz="4000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657600" y="6477000"/>
              <a:ext cx="16002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4336">
            <a:off x="5770713" y="4449202"/>
            <a:ext cx="2758036" cy="222265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0"/>
            <a:ext cx="5257800" cy="114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Transpiration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2400" b="1" dirty="0" smtClean="0"/>
              <a:t>The process by which plants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 water vapor</a:t>
            </a:r>
            <a:r>
              <a:rPr lang="en-US" sz="2400" b="1" dirty="0" smtClean="0"/>
              <a:t> into the air.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Producers: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Plant Kingdom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www.scientificamerican.com/sciam/cache/file/594E53A4-8B34-41B8-9E327F6A10DA8D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0745">
            <a:off x="6752790" y="1342590"/>
            <a:ext cx="1937994" cy="1937994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57600" y="3429000"/>
            <a:ext cx="4572000" cy="10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Stomata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</a:t>
            </a:r>
            <a:r>
              <a:rPr lang="en-US" sz="2400" b="1" dirty="0" smtClean="0"/>
              <a:t> in a leaf that allows gas exchange.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1"/>
            <a:ext cx="6553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Chlorophyll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dirty="0" smtClean="0"/>
              <a:t>A green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pigment</a:t>
            </a:r>
            <a:r>
              <a:rPr lang="en-US" sz="2400" b="1" dirty="0" smtClean="0"/>
              <a:t> that captures light energy for photosynthesis.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/>
              <a:t>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what makes plants green!</a:t>
            </a:r>
          </a:p>
        </p:txBody>
      </p:sp>
      <p:pic>
        <p:nvPicPr>
          <p:cNvPr id="23556" name="Picture 4" descr="http://gardeningunlimited.com/wp-content/uploads/2012/12/STOMA-237x3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2403">
            <a:off x="1806823" y="2974166"/>
            <a:ext cx="1784604" cy="22589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rsd.org/cms/lib5/PA01000188/Centricity/Domain/741/Cell%20Dia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242" y="1793157"/>
            <a:ext cx="7861300" cy="50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875" y="990600"/>
            <a:ext cx="3207775" cy="685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Cell Theory</a:t>
            </a:r>
            <a:endParaRPr lang="en-US" sz="3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52052" y="1582994"/>
            <a:ext cx="4753692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/>
              <a:t>All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en-US" sz="2400" b="1" dirty="0"/>
              <a:t> come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n-US" sz="2400" b="1" dirty="0"/>
              <a:t> other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66800" y="1600200"/>
            <a:ext cx="4419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/>
              <a:t>Cells are the basic </a:t>
            </a:r>
            <a:r>
              <a:rPr lang="en-US" sz="2400" b="1" dirty="0" smtClean="0"/>
              <a:t>function</a:t>
            </a:r>
          </a:p>
          <a:p>
            <a:pPr marL="457200" lvl="1" indent="0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life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81548" y="1603887"/>
            <a:ext cx="4495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living things </a:t>
            </a:r>
            <a:r>
              <a:rPr lang="en-US" sz="2400" b="1" dirty="0"/>
              <a:t>are </a:t>
            </a:r>
            <a:r>
              <a:rPr lang="en-US" sz="2400" b="1" dirty="0" smtClean="0"/>
              <a:t>composed</a:t>
            </a:r>
          </a:p>
          <a:p>
            <a:pPr marL="457200" lvl="1" indent="0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of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6798" y="1002564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Cell?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1548" y="1600200"/>
            <a:ext cx="5058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smallest</a:t>
            </a:r>
            <a:r>
              <a:rPr lang="en-US" sz="2400" b="1" dirty="0"/>
              <a:t> unit that can perform all life processes.</a:t>
            </a:r>
          </a:p>
          <a:p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hschool.com/science/biology_place/biocoach/images/cells/allcel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237052"/>
            <a:ext cx="6934200" cy="4593909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390471"/>
            <a:ext cx="7772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Prokaryotic Cells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Eukaryotic Cells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810731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Nucleus!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9906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Bacteria and </a:t>
            </a:r>
            <a:r>
              <a:rPr lang="en-US" sz="2400" b="1" dirty="0" err="1"/>
              <a:t>Archaea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199063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Animals and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ience-art.com/gallery/58/58_1126200417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090" y="7620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1800" y="997730"/>
            <a:ext cx="5867400" cy="3798332"/>
            <a:chOff x="2971800" y="997730"/>
            <a:chExt cx="5867400" cy="3798332"/>
          </a:xfrm>
        </p:grpSpPr>
        <p:sp>
          <p:nvSpPr>
            <p:cNvPr id="2" name="TextBox 1"/>
            <p:cNvSpPr txBox="1"/>
            <p:nvPr/>
          </p:nvSpPr>
          <p:spPr>
            <a:xfrm>
              <a:off x="6172200" y="997730"/>
              <a:ext cx="2667000" cy="1323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Nucleus</a:t>
              </a:r>
            </a:p>
            <a:p>
              <a:pPr algn="ctr"/>
              <a:r>
                <a:rPr lang="en-US" sz="2400" b="1" dirty="0" smtClean="0"/>
                <a:t>Directs all of the cell’s activities</a:t>
              </a:r>
              <a:endParaRPr lang="en-US" sz="2000" b="1" dirty="0"/>
            </a:p>
          </p:txBody>
        </p:sp>
        <p:cxnSp>
          <p:nvCxnSpPr>
            <p:cNvPr id="5" name="Straight Arrow Connector 4"/>
            <p:cNvCxnSpPr>
              <a:stCxn id="2" idx="1"/>
            </p:cNvCxnSpPr>
            <p:nvPr/>
          </p:nvCxnSpPr>
          <p:spPr>
            <a:xfrm flipH="1">
              <a:off x="2971800" y="1659450"/>
              <a:ext cx="3200400" cy="4696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" idx="1"/>
            </p:cNvCxnSpPr>
            <p:nvPr/>
          </p:nvCxnSpPr>
          <p:spPr>
            <a:xfrm flipH="1">
              <a:off x="6019800" y="1659450"/>
              <a:ext cx="152400" cy="31366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295650" y="1034601"/>
            <a:ext cx="5600700" cy="3761461"/>
            <a:chOff x="3238500" y="997730"/>
            <a:chExt cx="5600700" cy="3761461"/>
          </a:xfrm>
        </p:grpSpPr>
        <p:sp>
          <p:nvSpPr>
            <p:cNvPr id="15" name="TextBox 14"/>
            <p:cNvSpPr txBox="1"/>
            <p:nvPr/>
          </p:nvSpPr>
          <p:spPr>
            <a:xfrm>
              <a:off x="6172200" y="997730"/>
              <a:ext cx="2667000" cy="218521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Endoplasmic Reticulum</a:t>
              </a:r>
            </a:p>
            <a:p>
              <a:pPr algn="ctr"/>
              <a:r>
                <a:rPr lang="en-US" sz="2400" b="1" dirty="0" smtClean="0"/>
                <a:t>Carries material from one part of the cell to another</a:t>
              </a:r>
              <a:endParaRPr lang="en-US" sz="2000" b="1" dirty="0"/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3238500" y="2090337"/>
              <a:ext cx="2933700" cy="69219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flipH="1">
              <a:off x="5429250" y="2090337"/>
              <a:ext cx="742950" cy="26688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352800" y="947215"/>
            <a:ext cx="5486400" cy="2634185"/>
            <a:chOff x="3352800" y="997730"/>
            <a:chExt cx="5486400" cy="2634185"/>
          </a:xfrm>
        </p:grpSpPr>
        <p:sp>
          <p:nvSpPr>
            <p:cNvPr id="23" name="TextBox 22"/>
            <p:cNvSpPr txBox="1"/>
            <p:nvPr/>
          </p:nvSpPr>
          <p:spPr>
            <a:xfrm>
              <a:off x="6172200" y="997730"/>
              <a:ext cx="2667000" cy="1323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Mitochondria</a:t>
              </a:r>
            </a:p>
            <a:p>
              <a:pPr algn="ctr"/>
              <a:r>
                <a:rPr lang="en-US" sz="2400" b="1" dirty="0" smtClean="0"/>
                <a:t>Produces most of the cell’s energy</a:t>
              </a:r>
              <a:endParaRPr lang="en-US" sz="2000" b="1" dirty="0"/>
            </a:p>
          </p:txBody>
        </p:sp>
        <p:cxnSp>
          <p:nvCxnSpPr>
            <p:cNvPr id="24" name="Straight Arrow Connector 23"/>
            <p:cNvCxnSpPr>
              <a:stCxn id="23" idx="1"/>
            </p:cNvCxnSpPr>
            <p:nvPr/>
          </p:nvCxnSpPr>
          <p:spPr>
            <a:xfrm flipH="1" flipV="1">
              <a:off x="3352800" y="1528916"/>
              <a:ext cx="2819400" cy="13053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>
              <a:off x="6172200" y="1659450"/>
              <a:ext cx="533400" cy="19724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228600" y="80341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Organelles</a:t>
            </a:r>
            <a:endParaRPr 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930009"/>
            <a:ext cx="4267200" cy="4403991"/>
            <a:chOff x="4572000" y="997730"/>
            <a:chExt cx="4267200" cy="4403991"/>
          </a:xfrm>
        </p:grpSpPr>
        <p:sp>
          <p:nvSpPr>
            <p:cNvPr id="31" name="TextBox 30"/>
            <p:cNvSpPr txBox="1"/>
            <p:nvPr/>
          </p:nvSpPr>
          <p:spPr>
            <a:xfrm>
              <a:off x="6172200" y="997730"/>
              <a:ext cx="2667000" cy="255454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Cell Membrane</a:t>
              </a:r>
            </a:p>
            <a:p>
              <a:pPr algn="ctr"/>
              <a:r>
                <a:rPr lang="en-US" sz="2400" b="1" dirty="0" smtClean="0"/>
                <a:t>Protects the cell and regulates what substances enter and leave the cell</a:t>
              </a:r>
              <a:endParaRPr lang="en-US" sz="2000" b="1" dirty="0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4572000" y="2275003"/>
              <a:ext cx="1600200" cy="5359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1" idx="1"/>
            </p:cNvCxnSpPr>
            <p:nvPr/>
          </p:nvCxnSpPr>
          <p:spPr>
            <a:xfrm flipH="1">
              <a:off x="4762500" y="2275003"/>
              <a:ext cx="1409700" cy="31267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200400" y="930009"/>
            <a:ext cx="5638800" cy="4403991"/>
            <a:chOff x="3200400" y="997730"/>
            <a:chExt cx="5638800" cy="4403991"/>
          </a:xfrm>
        </p:grpSpPr>
        <p:sp>
          <p:nvSpPr>
            <p:cNvPr id="39" name="TextBox 38"/>
            <p:cNvSpPr txBox="1"/>
            <p:nvPr/>
          </p:nvSpPr>
          <p:spPr>
            <a:xfrm>
              <a:off x="6172200" y="997730"/>
              <a:ext cx="2667000" cy="9541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Ribosomes</a:t>
              </a:r>
            </a:p>
            <a:p>
              <a:pPr algn="ctr"/>
              <a:r>
                <a:rPr lang="en-US" sz="2400" b="1" dirty="0" smtClean="0"/>
                <a:t>Produce proteins</a:t>
              </a:r>
              <a:endParaRPr lang="en-US" sz="2000" b="1" dirty="0"/>
            </a:p>
          </p:txBody>
        </p:sp>
        <p:cxnSp>
          <p:nvCxnSpPr>
            <p:cNvPr id="40" name="Straight Arrow Connector 39"/>
            <p:cNvCxnSpPr>
              <a:stCxn id="39" idx="1"/>
            </p:cNvCxnSpPr>
            <p:nvPr/>
          </p:nvCxnSpPr>
          <p:spPr>
            <a:xfrm flipH="1">
              <a:off x="3200400" y="1474784"/>
              <a:ext cx="2971800" cy="181275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9" idx="1"/>
            </p:cNvCxnSpPr>
            <p:nvPr/>
          </p:nvCxnSpPr>
          <p:spPr>
            <a:xfrm flipH="1">
              <a:off x="5715000" y="1474784"/>
              <a:ext cx="457200" cy="39269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886200" y="912220"/>
            <a:ext cx="4980039" cy="3202580"/>
            <a:chOff x="3859161" y="997730"/>
            <a:chExt cx="4980039" cy="3202580"/>
          </a:xfrm>
        </p:grpSpPr>
        <p:sp>
          <p:nvSpPr>
            <p:cNvPr id="48" name="TextBox 47"/>
            <p:cNvSpPr txBox="1"/>
            <p:nvPr/>
          </p:nvSpPr>
          <p:spPr>
            <a:xfrm>
              <a:off x="6172200" y="997730"/>
              <a:ext cx="2667000" cy="1323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Cytoplasm</a:t>
              </a:r>
            </a:p>
            <a:p>
              <a:pPr algn="ctr"/>
              <a:r>
                <a:rPr lang="en-US" sz="2400" b="1" dirty="0" smtClean="0"/>
                <a:t>Gel-like fluid found in cells</a:t>
              </a:r>
              <a:endParaRPr lang="en-US" sz="2000" b="1" dirty="0"/>
            </a:p>
          </p:txBody>
        </p:sp>
        <p:cxnSp>
          <p:nvCxnSpPr>
            <p:cNvPr id="49" name="Straight Arrow Connector 48"/>
            <p:cNvCxnSpPr>
              <a:stCxn id="48" idx="1"/>
            </p:cNvCxnSpPr>
            <p:nvPr/>
          </p:nvCxnSpPr>
          <p:spPr>
            <a:xfrm flipH="1" flipV="1">
              <a:off x="3859161" y="1457110"/>
              <a:ext cx="2313039" cy="2023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8" idx="1"/>
            </p:cNvCxnSpPr>
            <p:nvPr/>
          </p:nvCxnSpPr>
          <p:spPr>
            <a:xfrm flipH="1">
              <a:off x="5015680" y="1659450"/>
              <a:ext cx="1156520" cy="25408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209800" y="883505"/>
            <a:ext cx="6629400" cy="4450495"/>
            <a:chOff x="2209800" y="997730"/>
            <a:chExt cx="6629400" cy="4450495"/>
          </a:xfrm>
        </p:grpSpPr>
        <p:sp>
          <p:nvSpPr>
            <p:cNvPr id="56" name="TextBox 55"/>
            <p:cNvSpPr txBox="1"/>
            <p:nvPr/>
          </p:nvSpPr>
          <p:spPr>
            <a:xfrm>
              <a:off x="6172200" y="997730"/>
              <a:ext cx="2667000" cy="1323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Golgi Body</a:t>
              </a:r>
            </a:p>
            <a:p>
              <a:pPr algn="ctr"/>
              <a:r>
                <a:rPr lang="en-US" sz="2400" b="1" dirty="0" smtClean="0"/>
                <a:t>Sorts and delivers the proteins</a:t>
              </a:r>
              <a:endParaRPr lang="en-US" sz="2000" b="1" dirty="0"/>
            </a:p>
          </p:txBody>
        </p:sp>
        <p:cxnSp>
          <p:nvCxnSpPr>
            <p:cNvPr id="57" name="Straight Arrow Connector 56"/>
            <p:cNvCxnSpPr>
              <a:stCxn id="56" idx="1"/>
            </p:cNvCxnSpPr>
            <p:nvPr/>
          </p:nvCxnSpPr>
          <p:spPr>
            <a:xfrm flipH="1">
              <a:off x="2209800" y="1659450"/>
              <a:ext cx="3962400" cy="14265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1"/>
            </p:cNvCxnSpPr>
            <p:nvPr/>
          </p:nvCxnSpPr>
          <p:spPr>
            <a:xfrm flipH="1">
              <a:off x="5257800" y="1659450"/>
              <a:ext cx="914400" cy="3788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57200" y="4796062"/>
            <a:ext cx="4305300" cy="1911381"/>
            <a:chOff x="6172200" y="779120"/>
            <a:chExt cx="4192003" cy="1911381"/>
          </a:xfrm>
        </p:grpSpPr>
        <p:sp>
          <p:nvSpPr>
            <p:cNvPr id="64" name="TextBox 63"/>
            <p:cNvSpPr txBox="1"/>
            <p:nvPr/>
          </p:nvSpPr>
          <p:spPr>
            <a:xfrm>
              <a:off x="6172200" y="997730"/>
              <a:ext cx="2967790" cy="1692771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Chloroplasts</a:t>
              </a:r>
            </a:p>
            <a:p>
              <a:pPr algn="ctr"/>
              <a:r>
                <a:rPr lang="en-US" sz="2400" b="1" dirty="0" smtClean="0"/>
                <a:t>Captures energy from sunlight and makes food for the cell</a:t>
              </a:r>
              <a:endParaRPr lang="en-US" sz="2000" b="1" dirty="0"/>
            </a:p>
          </p:txBody>
        </p:sp>
        <p:cxnSp>
          <p:nvCxnSpPr>
            <p:cNvPr id="66" name="Straight Arrow Connector 65"/>
            <p:cNvCxnSpPr>
              <a:stCxn id="64" idx="3"/>
            </p:cNvCxnSpPr>
            <p:nvPr/>
          </p:nvCxnSpPr>
          <p:spPr>
            <a:xfrm flipV="1">
              <a:off x="9139990" y="779120"/>
              <a:ext cx="1224213" cy="106499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89769" y="5014672"/>
            <a:ext cx="4768032" cy="1692771"/>
            <a:chOff x="6172200" y="997730"/>
            <a:chExt cx="4642557" cy="1692771"/>
          </a:xfrm>
        </p:grpSpPr>
        <p:sp>
          <p:nvSpPr>
            <p:cNvPr id="73" name="TextBox 72"/>
            <p:cNvSpPr txBox="1"/>
            <p:nvPr/>
          </p:nvSpPr>
          <p:spPr>
            <a:xfrm>
              <a:off x="6172200" y="997730"/>
              <a:ext cx="2967790" cy="1692771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Cell Wall</a:t>
              </a:r>
            </a:p>
            <a:p>
              <a:pPr algn="ctr"/>
              <a:r>
                <a:rPr lang="en-US" sz="2400" b="1" dirty="0" smtClean="0"/>
                <a:t>A stiff surrounding to the cell that gives it a rigid shape</a:t>
              </a:r>
              <a:endParaRPr lang="en-US" sz="2000" b="1" dirty="0"/>
            </a:p>
          </p:txBody>
        </p:sp>
        <p:cxnSp>
          <p:nvCxnSpPr>
            <p:cNvPr id="74" name="Straight Arrow Connector 73"/>
            <p:cNvCxnSpPr>
              <a:stCxn id="73" idx="3"/>
            </p:cNvCxnSpPr>
            <p:nvPr/>
          </p:nvCxnSpPr>
          <p:spPr>
            <a:xfrm>
              <a:off x="9139990" y="1844116"/>
              <a:ext cx="1674767" cy="8254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4164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tutorvista.com/content/biomembranes/osmosis-demonstratio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1226">
            <a:off x="2196026" y="2899920"/>
            <a:ext cx="5529043" cy="244910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pload.wikimedia.org/wikipedia/commons/f/f9/Blausen_0315_Diffus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5312">
            <a:off x="1886351" y="2936908"/>
            <a:ext cx="5635625" cy="264074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Cell Processes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676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Diffusion: </a:t>
            </a:r>
            <a:r>
              <a:rPr lang="en-US" sz="2400" b="1" dirty="0"/>
              <a:t>The process by which molecules move from an area of higher concentration to an area of lower concentration.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194" y="1723468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Osmosis: </a:t>
            </a:r>
            <a:r>
              <a:rPr lang="en-US" sz="2400" b="1" dirty="0" smtClean="0"/>
              <a:t>The diffusion of water molecules through a selectively permeable membrane</a:t>
            </a:r>
            <a:endParaRPr lang="en-US" sz="2400" b="1" dirty="0"/>
          </a:p>
        </p:txBody>
      </p:sp>
      <p:pic>
        <p:nvPicPr>
          <p:cNvPr id="3078" name="Picture 6" descr="http://susankannasjackiegunderson.wikispaces.com/file/view/transport_types.jpg/201214900/444x265/transport_ty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88413">
            <a:off x="2215552" y="2604335"/>
            <a:ext cx="5093897" cy="304027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8281" y="1162604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Transport: </a:t>
            </a:r>
            <a:r>
              <a:rPr lang="en-US" sz="2400" b="1" dirty="0" smtClean="0"/>
              <a:t>The movement of dissolved materials through a cell membrane.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ENERGY</a:t>
            </a: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883804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Transport: </a:t>
            </a:r>
            <a:r>
              <a:rPr lang="en-US" sz="2400" b="1" dirty="0" smtClean="0"/>
              <a:t>The movement of dissolved materials through a cell membrane.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2400" b="1" dirty="0" smtClean="0"/>
              <a:t>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 dirty="0"/>
              <a:t>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066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Mitosis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Meiosis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1981200"/>
            <a:ext cx="5181600" cy="4724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52800" y="1956619"/>
            <a:ext cx="5181600" cy="4724400"/>
          </a:xfrm>
          <a:prstGeom prst="ellipse">
            <a:avLst/>
          </a:prstGeom>
          <a:solidFill>
            <a:srgbClr val="FFFF00">
              <a:alpha val="65882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71900" y="2832843"/>
            <a:ext cx="152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Ways for cells to </a:t>
            </a:r>
            <a:r>
              <a:rPr lang="en-US" sz="2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</a:t>
            </a:r>
            <a:endParaRPr lang="en-US" sz="2000" b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5832" y="2212245"/>
            <a:ext cx="16665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Divided from a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Somatic cell</a:t>
            </a:r>
            <a:endParaRPr lang="en-US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3832" y="2858576"/>
            <a:ext cx="152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n-US" b="1" dirty="0" smtClean="0">
                <a:solidFill>
                  <a:srgbClr val="002060"/>
                </a:solidFill>
              </a:rPr>
              <a:t> daughter cells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3630968"/>
            <a:ext cx="167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Purpose is for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en-US" b="1" dirty="0" smtClean="0">
                <a:solidFill>
                  <a:srgbClr val="002060"/>
                </a:solidFill>
              </a:rPr>
              <a:t> &amp;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2186512"/>
            <a:ext cx="152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Divided from a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 cell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4600" y="2858576"/>
            <a:ext cx="152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</a:t>
            </a:r>
            <a:r>
              <a:rPr lang="en-US" b="1" dirty="0" smtClean="0">
                <a:solidFill>
                  <a:srgbClr val="002060"/>
                </a:solidFill>
              </a:rPr>
              <a:t> daughter cells</a:t>
            </a:r>
            <a:endParaRPr lang="en-US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3630968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Purpose is for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604855"/>
            <a:ext cx="1905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Results in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r>
              <a:rPr lang="en-US" b="1" dirty="0" smtClean="0">
                <a:solidFill>
                  <a:srgbClr val="002060"/>
                </a:solidFill>
              </a:rPr>
              <a:t> the number of chromosomes of parent cell</a:t>
            </a:r>
            <a:endParaRPr lang="en-US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4839" y="4800600"/>
            <a:ext cx="1877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Results in the </a:t>
            </a:r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</a:t>
            </a:r>
            <a:r>
              <a:rPr lang="en-US" b="1" dirty="0" smtClean="0">
                <a:solidFill>
                  <a:srgbClr val="002060"/>
                </a:solidFill>
              </a:rPr>
              <a:t> number of chromosomes of parent cells</a:t>
            </a:r>
            <a:endParaRPr lang="en-US" sz="20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363096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Daughter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cells are created</a:t>
            </a:r>
            <a:endParaRPr lang="en-US" sz="2000" b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4303" y="431414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Occur in </a:t>
            </a:r>
            <a:r>
              <a:rPr lang="en-US" sz="2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2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n-US" sz="2400" b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3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0" y="2209800"/>
            <a:ext cx="7553325" cy="2647950"/>
            <a:chOff x="685800" y="2209800"/>
            <a:chExt cx="7553325" cy="26479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209800"/>
              <a:ext cx="7553325" cy="2647950"/>
            </a:xfrm>
            <a:prstGeom prst="rect">
              <a:avLst/>
            </a:prstGeom>
            <a:ln w="9525">
              <a:solidFill>
                <a:srgbClr val="7030A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438400" y="3200400"/>
              <a:ext cx="40386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94819" y="3234813"/>
              <a:ext cx="3276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Mitosis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66799"/>
            <a:ext cx="2590800" cy="101566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Interphase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The cell grows and makes a copy of its DNA.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5162" y="1061882"/>
            <a:ext cx="2514600" cy="101566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Prophase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Chromosomes form in the nucleus.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1061881"/>
            <a:ext cx="2895600" cy="101566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Metaphase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Chromosomes line up across the center of the cell.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22142" y="5105400"/>
            <a:ext cx="2593258" cy="12926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Anaphase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The chromatids separate and move to opposite ends of the cell.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4700" y="5120146"/>
            <a:ext cx="2514600" cy="12926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 </a:t>
            </a:r>
            <a:r>
              <a:rPr lang="en-US" sz="2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Telophase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New nuclear envelope forms around chromosomes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120146"/>
            <a:ext cx="2514600" cy="12926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#6 Cytokinesis</a:t>
            </a:r>
            <a:r>
              <a:rPr lang="en-US" dirty="0" smtClean="0"/>
              <a:t>:</a:t>
            </a:r>
          </a:p>
          <a:p>
            <a:pPr algn="ctr"/>
            <a:r>
              <a:rPr lang="en-US" b="1" dirty="0" smtClean="0"/>
              <a:t>The cell splits in two. Each daughter cell is a copy of the parent.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5734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7" name="Group 2066"/>
          <p:cNvGrpSpPr/>
          <p:nvPr/>
        </p:nvGrpSpPr>
        <p:grpSpPr>
          <a:xfrm>
            <a:off x="1371600" y="1920437"/>
            <a:ext cx="6536608" cy="3345967"/>
            <a:chOff x="1371600" y="1920437"/>
            <a:chExt cx="6536608" cy="3345967"/>
          </a:xfrm>
        </p:grpSpPr>
        <p:grpSp>
          <p:nvGrpSpPr>
            <p:cNvPr id="14" name="Group 13"/>
            <p:cNvGrpSpPr/>
            <p:nvPr/>
          </p:nvGrpSpPr>
          <p:grpSpPr>
            <a:xfrm>
              <a:off x="1371600" y="1920437"/>
              <a:ext cx="6536608" cy="3345967"/>
              <a:chOff x="1371600" y="1920437"/>
              <a:chExt cx="6536608" cy="334596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920437"/>
                <a:ext cx="6076950" cy="166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371600" y="3628103"/>
                <a:ext cx="6076950" cy="163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4808" y="1920437"/>
                <a:ext cx="533400" cy="334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340203" y="618709"/>
                <a:ext cx="66006" cy="6003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>
              <a:xfrm>
                <a:off x="7374808" y="3206312"/>
                <a:ext cx="0" cy="762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7374808" y="3429000"/>
                <a:ext cx="321392" cy="14478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7374808" y="2362200"/>
                <a:ext cx="321392" cy="10668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6" name="Oval 2065"/>
            <p:cNvSpPr/>
            <p:nvPr/>
          </p:nvSpPr>
          <p:spPr>
            <a:xfrm>
              <a:off x="3352801" y="3250652"/>
              <a:ext cx="1767502" cy="484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TextBox 2064"/>
            <p:cNvSpPr txBox="1"/>
            <p:nvPr/>
          </p:nvSpPr>
          <p:spPr>
            <a:xfrm>
              <a:off x="3418252" y="3173992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Meiosis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Little things matter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1000" y="904774"/>
            <a:ext cx="2590800" cy="1457426"/>
            <a:chOff x="381000" y="904774"/>
            <a:chExt cx="2590800" cy="1457426"/>
          </a:xfrm>
        </p:grpSpPr>
        <p:sp>
          <p:nvSpPr>
            <p:cNvPr id="20" name="TextBox 19"/>
            <p:cNvSpPr txBox="1"/>
            <p:nvPr/>
          </p:nvSpPr>
          <p:spPr>
            <a:xfrm>
              <a:off x="381000" y="904774"/>
              <a:ext cx="2590800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#1 Interphase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The cell grows and makes a copy of its DNA.</a:t>
              </a:r>
              <a:endParaRPr lang="en-US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828800" y="1920437"/>
              <a:ext cx="76200" cy="44176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8" name="Group 2057"/>
          <p:cNvGrpSpPr/>
          <p:nvPr/>
        </p:nvGrpSpPr>
        <p:grpSpPr>
          <a:xfrm>
            <a:off x="5844888" y="2753874"/>
            <a:ext cx="3053920" cy="2290733"/>
            <a:chOff x="5844888" y="2753874"/>
            <a:chExt cx="3053920" cy="2290733"/>
          </a:xfrm>
        </p:grpSpPr>
        <p:sp>
          <p:nvSpPr>
            <p:cNvPr id="24" name="TextBox 23"/>
            <p:cNvSpPr txBox="1"/>
            <p:nvPr/>
          </p:nvSpPr>
          <p:spPr>
            <a:xfrm>
              <a:off x="6384208" y="3751945"/>
              <a:ext cx="2514600" cy="129266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#5 </a:t>
              </a:r>
              <a:r>
                <a:rPr lang="en-US" sz="2400" b="1" u="sng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Telophase</a:t>
              </a:r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Nuclear division begins and 2 daughter cells are created</a:t>
              </a:r>
              <a:endParaRPr lang="en-US" b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7133557" y="2753874"/>
              <a:ext cx="698451" cy="98104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844888" y="3250652"/>
              <a:ext cx="1985984" cy="4967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Group 2053"/>
          <p:cNvGrpSpPr/>
          <p:nvPr/>
        </p:nvGrpSpPr>
        <p:grpSpPr>
          <a:xfrm>
            <a:off x="3741428" y="653346"/>
            <a:ext cx="3392129" cy="1861253"/>
            <a:chOff x="3741428" y="653346"/>
            <a:chExt cx="3392129" cy="1861253"/>
          </a:xfrm>
        </p:grpSpPr>
        <p:sp>
          <p:nvSpPr>
            <p:cNvPr id="23" name="TextBox 22"/>
            <p:cNvSpPr txBox="1"/>
            <p:nvPr/>
          </p:nvSpPr>
          <p:spPr>
            <a:xfrm>
              <a:off x="3741428" y="653346"/>
              <a:ext cx="3392129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#4 Anaphase 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The chromatids separate and move to opposite ends of the cell.</a:t>
              </a:r>
              <a:endParaRPr lang="en-US" b="1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4610100" y="1752600"/>
              <a:ext cx="1020406" cy="76199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9" name="Group 2048"/>
          <p:cNvGrpSpPr/>
          <p:nvPr/>
        </p:nvGrpSpPr>
        <p:grpSpPr>
          <a:xfrm>
            <a:off x="3429000" y="894210"/>
            <a:ext cx="5311488" cy="1457426"/>
            <a:chOff x="3429000" y="894210"/>
            <a:chExt cx="5311488" cy="1457426"/>
          </a:xfrm>
        </p:grpSpPr>
        <p:sp>
          <p:nvSpPr>
            <p:cNvPr id="22" name="TextBox 21"/>
            <p:cNvSpPr txBox="1"/>
            <p:nvPr/>
          </p:nvSpPr>
          <p:spPr>
            <a:xfrm>
              <a:off x="5844888" y="894210"/>
              <a:ext cx="2895600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#3 Metaphase 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Chromosomes line up across the center of the cell.</a:t>
              </a:r>
              <a:endParaRPr lang="en-US" b="1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3429000" y="1909873"/>
              <a:ext cx="2793058" cy="44176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324100" y="904773"/>
            <a:ext cx="3306406" cy="1457427"/>
            <a:chOff x="2324100" y="904773"/>
            <a:chExt cx="3306406" cy="1457427"/>
          </a:xfrm>
        </p:grpSpPr>
        <p:sp>
          <p:nvSpPr>
            <p:cNvPr id="21" name="TextBox 20"/>
            <p:cNvSpPr txBox="1"/>
            <p:nvPr/>
          </p:nvSpPr>
          <p:spPr>
            <a:xfrm>
              <a:off x="3115906" y="904773"/>
              <a:ext cx="2514600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#2 Prophase 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Chromosomes form in the nucleus. </a:t>
              </a:r>
              <a:endParaRPr lang="en-US" b="1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2324100" y="1920436"/>
              <a:ext cx="1638300" cy="4417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844888" y="5120146"/>
            <a:ext cx="2930857" cy="1458117"/>
            <a:chOff x="5809631" y="451756"/>
            <a:chExt cx="2930857" cy="1458117"/>
          </a:xfrm>
        </p:grpSpPr>
        <p:sp>
          <p:nvSpPr>
            <p:cNvPr id="46" name="TextBox 45"/>
            <p:cNvSpPr txBox="1"/>
            <p:nvPr/>
          </p:nvSpPr>
          <p:spPr>
            <a:xfrm>
              <a:off x="5844888" y="894210"/>
              <a:ext cx="2895600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#6 Metaphase II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Chromosomes again line up across the center of the cell.</a:t>
              </a:r>
              <a:endParaRPr lang="en-US" b="1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5809631" y="451756"/>
              <a:ext cx="1568742" cy="4470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237588" y="5120146"/>
            <a:ext cx="3392129" cy="1442723"/>
            <a:chOff x="3741428" y="226286"/>
            <a:chExt cx="3392129" cy="1442723"/>
          </a:xfrm>
        </p:grpSpPr>
        <p:sp>
          <p:nvSpPr>
            <p:cNvPr id="50" name="TextBox 49"/>
            <p:cNvSpPr txBox="1"/>
            <p:nvPr/>
          </p:nvSpPr>
          <p:spPr>
            <a:xfrm>
              <a:off x="3741428" y="653346"/>
              <a:ext cx="3392129" cy="1015663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#7 Anaphase II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The chromatids separate and move to opposite ends of the cell.</a:t>
              </a:r>
              <a:endParaRPr lang="en-US" b="1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4113940" y="226286"/>
              <a:ext cx="1234788" cy="4270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80999" y="5120147"/>
            <a:ext cx="4444530" cy="1617839"/>
            <a:chOff x="5112371" y="3426768"/>
            <a:chExt cx="4363684" cy="1617839"/>
          </a:xfrm>
        </p:grpSpPr>
        <p:sp>
          <p:nvSpPr>
            <p:cNvPr id="54" name="TextBox 53"/>
            <p:cNvSpPr txBox="1"/>
            <p:nvPr/>
          </p:nvSpPr>
          <p:spPr>
            <a:xfrm>
              <a:off x="5112371" y="3751945"/>
              <a:ext cx="4363684" cy="129266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#8 </a:t>
              </a:r>
              <a:r>
                <a:rPr lang="en-US" sz="2400" b="1" u="sng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Telophase</a:t>
              </a:r>
              <a:r>
                <a:rPr lang="en-US" sz="2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II</a:t>
              </a:r>
              <a:r>
                <a:rPr lang="en-US" dirty="0" smtClean="0"/>
                <a:t>:</a:t>
              </a:r>
            </a:p>
            <a:p>
              <a:pPr algn="ctr"/>
              <a:r>
                <a:rPr lang="en-US" b="1" dirty="0" smtClean="0"/>
                <a:t>Nuclear division begins and 4 daughter cells are created with only HALF of the number of chromosomes as the parent cell.</a:t>
              </a:r>
              <a:endParaRPr lang="en-US" b="1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480620" y="3426768"/>
              <a:ext cx="351389" cy="3081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837880" y="3426768"/>
              <a:ext cx="642740" cy="3081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97497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6858000" cy="685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Abiotic</a:t>
            </a:r>
            <a:r>
              <a:rPr lang="en-US" dirty="0" smtClean="0"/>
              <a:t>	 	</a:t>
            </a:r>
            <a:r>
              <a:rPr lang="en-US" sz="2400" b="1" dirty="0" smtClean="0"/>
              <a:t>vs.</a:t>
            </a:r>
            <a:r>
              <a:rPr lang="en-US" dirty="0" smtClean="0"/>
              <a:t>	            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Biotic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828800"/>
            <a:ext cx="342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50"/>
            <a:r>
              <a:rPr lang="en-US" sz="3200" b="1" dirty="0" smtClean="0"/>
              <a:t>A </a:t>
            </a:r>
            <a:r>
              <a:rPr lang="en-US" sz="2400" b="1" dirty="0" smtClean="0"/>
              <a:t>= “Without”</a:t>
            </a:r>
            <a:endParaRPr lang="en-US" sz="3200" b="1" dirty="0" smtClean="0"/>
          </a:p>
          <a:p>
            <a:pPr marL="793750"/>
            <a:r>
              <a:rPr lang="en-US" sz="3200" b="1" dirty="0" smtClean="0"/>
              <a:t>Bio </a:t>
            </a:r>
            <a:r>
              <a:rPr lang="en-US" sz="2400" b="1" dirty="0" smtClean="0"/>
              <a:t>= Life</a:t>
            </a: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Nonliving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factor</a:t>
            </a:r>
            <a:r>
              <a:rPr lang="en-US" sz="3200" b="1" dirty="0" smtClean="0"/>
              <a:t>s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an environment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Light, water, heat, rocks, energy, minerals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1905000"/>
            <a:ext cx="342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50"/>
            <a:r>
              <a:rPr lang="en-US" sz="3200" b="1" dirty="0" smtClean="0"/>
              <a:t>Bio </a:t>
            </a:r>
            <a:r>
              <a:rPr lang="en-US" sz="2400" b="1" dirty="0" smtClean="0"/>
              <a:t>= Life</a:t>
            </a: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factor</a:t>
            </a:r>
            <a:r>
              <a:rPr lang="en-US" sz="3200" b="1" dirty="0" smtClean="0"/>
              <a:t>s       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an environment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Animals, plants, bacteria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pic>
        <p:nvPicPr>
          <p:cNvPr id="36866" name="Picture 2" descr="http://www.runawayjane.com/wp-content/uploads/2011/05/Etos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020050" cy="538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200400"/>
            <a:ext cx="1047750" cy="647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91000"/>
            <a:ext cx="2819400" cy="19053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66800"/>
            <a:ext cx="2057400" cy="2406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191000"/>
            <a:ext cx="1419225" cy="91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048000"/>
            <a:ext cx="1685925" cy="923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914400"/>
            <a:ext cx="2124075" cy="1085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 rot="20844883">
            <a:off x="1640434" y="2317366"/>
            <a:ext cx="623119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9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Biotic</a:t>
            </a:r>
            <a:endParaRPr lang="en-US" sz="199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465740">
            <a:off x="687610" y="1684491"/>
            <a:ext cx="772358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Abiotic</a:t>
            </a:r>
            <a:endParaRPr lang="en-US" sz="199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3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allAtOnce"/>
      <p:bldP spid="11" grpId="0" build="allAtOnce"/>
      <p:bldP spid="19" grpId="0"/>
      <p:bldP spid="19" grpId="1"/>
      <p:bldP spid="19" grpId="2"/>
      <p:bldP spid="20" grpId="0"/>
      <p:bldP spid="20" grpId="1"/>
      <p:bldP spid="2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77670"/>
            <a:ext cx="7924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Phenotype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Genotype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pic>
        <p:nvPicPr>
          <p:cNvPr id="5122" name="Picture 2" descr="http://www.bbc.co.uk/bitesize/intermediate2/biology/images/100/071_bitesize_intermediate2_biology_enviromental_geneticsvariation_codominance_chicke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4479">
            <a:off x="2169918" y="3947977"/>
            <a:ext cx="5273565" cy="24528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607" y="1983015"/>
            <a:ext cx="32187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 organism’s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appearance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5379" y="1985556"/>
            <a:ext cx="32187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 organism’s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makeup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(Allele Combinations)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7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28297" y="2738352"/>
            <a:ext cx="38649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Crossing two RED FLOWERS:</a:t>
            </a:r>
          </a:p>
          <a:p>
            <a:r>
              <a:rPr lang="en-US" dirty="0" smtClean="0"/>
              <a:t>Both flowers are </a:t>
            </a:r>
            <a:r>
              <a:rPr lang="en-US" b="1" u="sng" dirty="0"/>
              <a:t>heterozygous red </a:t>
            </a:r>
            <a:r>
              <a:rPr lang="en-US" dirty="0"/>
              <a:t>(Rr) </a:t>
            </a:r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b="1" dirty="0" smtClean="0"/>
              <a:t> is the </a:t>
            </a:r>
            <a:r>
              <a:rPr lang="en-US" b="1" u="sng" dirty="0" smtClean="0"/>
              <a:t>Dominant allele </a:t>
            </a:r>
            <a:r>
              <a:rPr lang="en-US" b="1" dirty="0" smtClean="0"/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b="1" dirty="0" smtClean="0"/>
              <a:t> is the </a:t>
            </a:r>
            <a:r>
              <a:rPr lang="en-US" b="1" u="sng" dirty="0" smtClean="0"/>
              <a:t>recessive allele. </a:t>
            </a:r>
            <a:r>
              <a:rPr lang="en-US" dirty="0" smtClean="0"/>
              <a:t>Use </a:t>
            </a:r>
            <a:r>
              <a:rPr lang="en-US" dirty="0"/>
              <a:t>a Punnett square to determine the probability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one of their offspring </a:t>
            </a:r>
            <a:endParaRPr lang="en-US" dirty="0" smtClean="0"/>
          </a:p>
          <a:p>
            <a:r>
              <a:rPr lang="en-US" dirty="0" smtClean="0"/>
              <a:t>having </a:t>
            </a:r>
            <a:r>
              <a:rPr lang="en-US" dirty="0"/>
              <a:t>a red color.</a:t>
            </a:r>
          </a:p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133" y="2837595"/>
            <a:ext cx="1513870" cy="1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www.xoedge.com/ImageStage/Objects/0003/0041680/large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4066" y="4647384"/>
            <a:ext cx="1412937" cy="14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855417" y="2811319"/>
            <a:ext cx="4001814" cy="3744947"/>
            <a:chOff x="4267200" y="1904999"/>
            <a:chExt cx="4876800" cy="4724404"/>
          </a:xfrm>
        </p:grpSpPr>
        <p:sp>
          <p:nvSpPr>
            <p:cNvPr id="5" name="Rectangle 4"/>
            <p:cNvSpPr/>
            <p:nvPr/>
          </p:nvSpPr>
          <p:spPr>
            <a:xfrm>
              <a:off x="4267200" y="1904999"/>
              <a:ext cx="2438400" cy="236220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77166" y="4267201"/>
              <a:ext cx="2438400" cy="236220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05600" y="4267201"/>
              <a:ext cx="2438400" cy="236220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05600" y="1904999"/>
              <a:ext cx="2438400" cy="236220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564" y="2850733"/>
            <a:ext cx="1513870" cy="1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564" y="4736702"/>
            <a:ext cx="1513870" cy="1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184485" y="1440383"/>
            <a:ext cx="1360033" cy="1155096"/>
            <a:chOff x="6184485" y="1440383"/>
            <a:chExt cx="1360033" cy="1155096"/>
          </a:xfrm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4485" y="1440383"/>
              <a:ext cx="1360033" cy="1155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4413" y="1668983"/>
              <a:ext cx="629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Rr</a:t>
              </a:r>
              <a:endParaRPr lang="en-US" sz="3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98443" y="4159154"/>
            <a:ext cx="1360033" cy="1155096"/>
            <a:chOff x="3298443" y="4159154"/>
            <a:chExt cx="1360033" cy="1155096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443" y="4159154"/>
              <a:ext cx="1360033" cy="1155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63632" y="4412727"/>
              <a:ext cx="629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Rr</a:t>
              </a:r>
              <a:endParaRPr lang="en-US" sz="3600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546834" y="3997665"/>
            <a:ext cx="77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63391" y="5909935"/>
            <a:ext cx="77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05679" y="5909935"/>
            <a:ext cx="77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12925" y="3997665"/>
            <a:ext cx="77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76905" y="1674095"/>
            <a:ext cx="77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72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87202" y="1650912"/>
            <a:ext cx="77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72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73412" y="3102430"/>
            <a:ext cx="77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72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95073" y="5080867"/>
            <a:ext cx="77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72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599" y="1295400"/>
            <a:ext cx="49372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Punnett Squares</a:t>
            </a:r>
          </a:p>
          <a:p>
            <a:pPr algn="ctr"/>
            <a:r>
              <a:rPr lang="en-US" b="1" dirty="0">
                <a:solidFill>
                  <a:schemeClr val="dk1"/>
                </a:solidFill>
              </a:rPr>
              <a:t>A chart that shows all of the possible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combinations of alleles </a:t>
            </a:r>
            <a:r>
              <a:rPr lang="en-US" sz="1600" b="1" dirty="0">
                <a:solidFill>
                  <a:schemeClr val="dk1"/>
                </a:solidFill>
              </a:rPr>
              <a:t>(The different forms of a gene)</a:t>
            </a:r>
            <a:r>
              <a:rPr lang="en-US" b="1" dirty="0">
                <a:solidFill>
                  <a:schemeClr val="dk1"/>
                </a:solidFill>
              </a:rPr>
              <a:t> that can result from a genetic cross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572000" y="2438401"/>
            <a:ext cx="1905000" cy="1864358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Pedigree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1348392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pedigree is a chart or “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tree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that tracks which members of a family have a particular trait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79634" y="135627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 of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Color Blindness: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08925" y="2271039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466125" y="2271039"/>
            <a:ext cx="1163275" cy="457200"/>
            <a:chOff x="5466125" y="2271039"/>
            <a:chExt cx="1163275" cy="457200"/>
          </a:xfrm>
        </p:grpSpPr>
        <p:sp>
          <p:nvSpPr>
            <p:cNvPr id="32" name="Oval 31"/>
            <p:cNvSpPr/>
            <p:nvPr/>
          </p:nvSpPr>
          <p:spPr>
            <a:xfrm>
              <a:off x="6172200" y="2271039"/>
              <a:ext cx="4572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28" idx="3"/>
              <a:endCxn id="32" idx="2"/>
            </p:cNvCxnSpPr>
            <p:nvPr/>
          </p:nvCxnSpPr>
          <p:spPr>
            <a:xfrm>
              <a:off x="5466125" y="2499639"/>
              <a:ext cx="7060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189686" y="2499639"/>
            <a:ext cx="3804741" cy="1429224"/>
            <a:chOff x="4189686" y="2499639"/>
            <a:chExt cx="3804741" cy="1429224"/>
          </a:xfrm>
        </p:grpSpPr>
        <p:grpSp>
          <p:nvGrpSpPr>
            <p:cNvPr id="35" name="Group 34"/>
            <p:cNvGrpSpPr/>
            <p:nvPr/>
          </p:nvGrpSpPr>
          <p:grpSpPr>
            <a:xfrm>
              <a:off x="7537227" y="3465490"/>
              <a:ext cx="457200" cy="457200"/>
              <a:chOff x="1981200" y="4093375"/>
              <a:chExt cx="457200" cy="4572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981200" y="4093375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188779" y="4093375"/>
                <a:ext cx="249621" cy="454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6146610" y="3466405"/>
              <a:ext cx="4572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5819162" y="2499639"/>
              <a:ext cx="10692" cy="6245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18286" y="3124200"/>
              <a:ext cx="3326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4189686" y="3471663"/>
              <a:ext cx="457200" cy="457200"/>
              <a:chOff x="1981200" y="4093375"/>
              <a:chExt cx="457200" cy="4572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981200" y="4093375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188779" y="4093375"/>
                <a:ext cx="249621" cy="454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99" name="Straight Connector 4098"/>
            <p:cNvCxnSpPr/>
            <p:nvPr/>
          </p:nvCxnSpPr>
          <p:spPr>
            <a:xfrm>
              <a:off x="7744806" y="3124200"/>
              <a:ext cx="0" cy="347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/>
            <p:cNvCxnSpPr>
              <a:stCxn id="63" idx="0"/>
            </p:cNvCxnSpPr>
            <p:nvPr/>
          </p:nvCxnSpPr>
          <p:spPr>
            <a:xfrm flipV="1">
              <a:off x="4418286" y="3124200"/>
              <a:ext cx="0" cy="347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Connector 4103"/>
            <p:cNvCxnSpPr>
              <a:endCxn id="43" idx="0"/>
            </p:cNvCxnSpPr>
            <p:nvPr/>
          </p:nvCxnSpPr>
          <p:spPr>
            <a:xfrm>
              <a:off x="6375210" y="3124200"/>
              <a:ext cx="0" cy="3422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3352800" y="3466405"/>
            <a:ext cx="836886" cy="457200"/>
            <a:chOff x="3352800" y="3466405"/>
            <a:chExt cx="836886" cy="457200"/>
          </a:xfrm>
        </p:grpSpPr>
        <p:sp>
          <p:nvSpPr>
            <p:cNvPr id="44" name="Oval 43"/>
            <p:cNvSpPr/>
            <p:nvPr/>
          </p:nvSpPr>
          <p:spPr>
            <a:xfrm>
              <a:off x="3352800" y="3466405"/>
              <a:ext cx="4572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6" name="Straight Connector 4105"/>
            <p:cNvCxnSpPr>
              <a:stCxn id="63" idx="1"/>
              <a:endCxn id="44" idx="6"/>
            </p:cNvCxnSpPr>
            <p:nvPr/>
          </p:nvCxnSpPr>
          <p:spPr>
            <a:xfrm flipH="1" flipV="1">
              <a:off x="3810000" y="3695005"/>
              <a:ext cx="379686" cy="5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7994427" y="3465493"/>
            <a:ext cx="928169" cy="457200"/>
            <a:chOff x="7994427" y="3465493"/>
            <a:chExt cx="928169" cy="457200"/>
          </a:xfrm>
        </p:grpSpPr>
        <p:grpSp>
          <p:nvGrpSpPr>
            <p:cNvPr id="36" name="Group 35"/>
            <p:cNvGrpSpPr/>
            <p:nvPr/>
          </p:nvGrpSpPr>
          <p:grpSpPr>
            <a:xfrm>
              <a:off x="8451004" y="3465493"/>
              <a:ext cx="471592" cy="457200"/>
              <a:chOff x="2667000" y="4093375"/>
              <a:chExt cx="471592" cy="4572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667000" y="4093375"/>
                <a:ext cx="457200" cy="4572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hord 39"/>
              <p:cNvSpPr/>
              <p:nvPr/>
            </p:nvSpPr>
            <p:spPr>
              <a:xfrm rot="11022370">
                <a:off x="2741560" y="4105752"/>
                <a:ext cx="397032" cy="432443"/>
              </a:xfrm>
              <a:prstGeom prst="chord">
                <a:avLst>
                  <a:gd name="adj1" fmla="val 4298110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10" name="Straight Connector 4109"/>
            <p:cNvCxnSpPr>
              <a:stCxn id="41" idx="3"/>
              <a:endCxn id="39" idx="2"/>
            </p:cNvCxnSpPr>
            <p:nvPr/>
          </p:nvCxnSpPr>
          <p:spPr>
            <a:xfrm>
              <a:off x="7994427" y="3694090"/>
              <a:ext cx="456577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537227" y="3692775"/>
            <a:ext cx="1474013" cy="1667798"/>
            <a:chOff x="7537227" y="3692775"/>
            <a:chExt cx="1474013" cy="1667798"/>
          </a:xfrm>
        </p:grpSpPr>
        <p:sp>
          <p:nvSpPr>
            <p:cNvPr id="45" name="Rectangle 44"/>
            <p:cNvSpPr/>
            <p:nvPr/>
          </p:nvSpPr>
          <p:spPr>
            <a:xfrm>
              <a:off x="7537227" y="490337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554040" y="4889431"/>
              <a:ext cx="457200" cy="457200"/>
              <a:chOff x="1981200" y="4093375"/>
              <a:chExt cx="457200" cy="45720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981200" y="4093375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188779" y="4093375"/>
                <a:ext cx="249621" cy="454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12" name="Straight Connector 4111"/>
            <p:cNvCxnSpPr/>
            <p:nvPr/>
          </p:nvCxnSpPr>
          <p:spPr>
            <a:xfrm>
              <a:off x="8222715" y="3692775"/>
              <a:ext cx="0" cy="803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4" name="Straight Connector 4113"/>
            <p:cNvCxnSpPr/>
            <p:nvPr/>
          </p:nvCxnSpPr>
          <p:spPr>
            <a:xfrm>
              <a:off x="7744806" y="4495800"/>
              <a:ext cx="10378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6" name="Straight Connector 4115"/>
            <p:cNvCxnSpPr>
              <a:endCxn id="45" idx="0"/>
            </p:cNvCxnSpPr>
            <p:nvPr/>
          </p:nvCxnSpPr>
          <p:spPr>
            <a:xfrm>
              <a:off x="7744806" y="4495800"/>
              <a:ext cx="21021" cy="4075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8" name="Straight Connector 4117"/>
            <p:cNvCxnSpPr/>
            <p:nvPr/>
          </p:nvCxnSpPr>
          <p:spPr>
            <a:xfrm>
              <a:off x="8761619" y="4495800"/>
              <a:ext cx="0" cy="4075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372654" y="3469034"/>
            <a:ext cx="773956" cy="457200"/>
            <a:chOff x="5372654" y="3469034"/>
            <a:chExt cx="773956" cy="457200"/>
          </a:xfrm>
        </p:grpSpPr>
        <p:cxnSp>
          <p:nvCxnSpPr>
            <p:cNvPr id="4108" name="Straight Connector 4107"/>
            <p:cNvCxnSpPr>
              <a:stCxn id="29" idx="6"/>
              <a:endCxn id="43" idx="1"/>
            </p:cNvCxnSpPr>
            <p:nvPr/>
          </p:nvCxnSpPr>
          <p:spPr>
            <a:xfrm flipV="1">
              <a:off x="5829854" y="3695005"/>
              <a:ext cx="316756" cy="26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372654" y="3469034"/>
              <a:ext cx="4572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372654" y="3692775"/>
            <a:ext cx="1256746" cy="1645061"/>
            <a:chOff x="5372654" y="3692775"/>
            <a:chExt cx="1256746" cy="1645061"/>
          </a:xfrm>
        </p:grpSpPr>
        <p:sp>
          <p:nvSpPr>
            <p:cNvPr id="46" name="Oval 45"/>
            <p:cNvSpPr/>
            <p:nvPr/>
          </p:nvSpPr>
          <p:spPr>
            <a:xfrm>
              <a:off x="5372654" y="4880636"/>
              <a:ext cx="457200" cy="457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72200" y="4880636"/>
              <a:ext cx="4572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20" name="Straight Connector 4119"/>
            <p:cNvCxnSpPr/>
            <p:nvPr/>
          </p:nvCxnSpPr>
          <p:spPr>
            <a:xfrm>
              <a:off x="5988232" y="3692775"/>
              <a:ext cx="0" cy="803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2" name="Straight Connector 4121"/>
            <p:cNvCxnSpPr/>
            <p:nvPr/>
          </p:nvCxnSpPr>
          <p:spPr>
            <a:xfrm>
              <a:off x="5601254" y="4495800"/>
              <a:ext cx="773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4" name="Straight Connector 4123"/>
            <p:cNvCxnSpPr>
              <a:endCxn id="53" idx="0"/>
            </p:cNvCxnSpPr>
            <p:nvPr/>
          </p:nvCxnSpPr>
          <p:spPr>
            <a:xfrm>
              <a:off x="6400800" y="4495800"/>
              <a:ext cx="0" cy="3848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6" idx="0"/>
            </p:cNvCxnSpPr>
            <p:nvPr/>
          </p:nvCxnSpPr>
          <p:spPr>
            <a:xfrm flipV="1">
              <a:off x="5601254" y="4495800"/>
              <a:ext cx="0" cy="3848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764047" y="3700263"/>
            <a:ext cx="471592" cy="1636661"/>
            <a:chOff x="3764047" y="3700263"/>
            <a:chExt cx="471592" cy="1636661"/>
          </a:xfrm>
        </p:grpSpPr>
        <p:grpSp>
          <p:nvGrpSpPr>
            <p:cNvPr id="50" name="Group 49"/>
            <p:cNvGrpSpPr/>
            <p:nvPr/>
          </p:nvGrpSpPr>
          <p:grpSpPr>
            <a:xfrm>
              <a:off x="3764047" y="4879724"/>
              <a:ext cx="471592" cy="457200"/>
              <a:chOff x="2667000" y="4093375"/>
              <a:chExt cx="471592" cy="45720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667000" y="4093375"/>
                <a:ext cx="457200" cy="4572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hord 51"/>
              <p:cNvSpPr/>
              <p:nvPr/>
            </p:nvSpPr>
            <p:spPr>
              <a:xfrm rot="11022370">
                <a:off x="2741560" y="4105752"/>
                <a:ext cx="397032" cy="432443"/>
              </a:xfrm>
              <a:prstGeom prst="chord">
                <a:avLst>
                  <a:gd name="adj1" fmla="val 4298110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/>
            <p:cNvCxnSpPr>
              <a:endCxn id="52" idx="0"/>
            </p:cNvCxnSpPr>
            <p:nvPr/>
          </p:nvCxnSpPr>
          <p:spPr>
            <a:xfrm flipH="1">
              <a:off x="3982905" y="3700263"/>
              <a:ext cx="16938" cy="12007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152400" y="2938450"/>
            <a:ext cx="2906223" cy="3767150"/>
            <a:chOff x="152400" y="2938450"/>
            <a:chExt cx="2906223" cy="3767150"/>
          </a:xfrm>
        </p:grpSpPr>
        <p:grpSp>
          <p:nvGrpSpPr>
            <p:cNvPr id="23" name="Group 22"/>
            <p:cNvGrpSpPr/>
            <p:nvPr/>
          </p:nvGrpSpPr>
          <p:grpSpPr>
            <a:xfrm>
              <a:off x="259213" y="2938450"/>
              <a:ext cx="2799410" cy="3636175"/>
              <a:chOff x="1924990" y="914400"/>
              <a:chExt cx="2799410" cy="363617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981200" y="2895600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67000" y="28956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55731" y="2993225"/>
                <a:ext cx="11876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WITH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trait</a:t>
                </a:r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981200" y="3497722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67000" y="3497722"/>
                <a:ext cx="457200" cy="4572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55731" y="3595347"/>
                <a:ext cx="15686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WITHOUT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trait</a:t>
                </a:r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55731" y="4191000"/>
                <a:ext cx="15686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CARRIER</a:t>
                </a:r>
                <a:r>
                  <a:rPr 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of trait</a:t>
                </a:r>
                <a:endPara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981200" y="4093375"/>
                <a:ext cx="457200" cy="457200"/>
                <a:chOff x="1981200" y="4093375"/>
                <a:chExt cx="457200" cy="45720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981200" y="4093375"/>
                  <a:ext cx="457200" cy="4572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188779" y="4093375"/>
                  <a:ext cx="249621" cy="45457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667000" y="4093375"/>
                <a:ext cx="471592" cy="457200"/>
                <a:chOff x="2667000" y="4093375"/>
                <a:chExt cx="471592" cy="4572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667000" y="4093375"/>
                  <a:ext cx="457200" cy="4572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Chord 9"/>
                <p:cNvSpPr/>
                <p:nvPr/>
              </p:nvSpPr>
              <p:spPr>
                <a:xfrm rot="11022370">
                  <a:off x="2741560" y="4105752"/>
                  <a:ext cx="397032" cy="432443"/>
                </a:xfrm>
                <a:prstGeom prst="chord">
                  <a:avLst>
                    <a:gd name="adj1" fmla="val 4298110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1924990" y="914400"/>
                <a:ext cx="553998" cy="187390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2400" b="1" dirty="0" smtClean="0"/>
                  <a:t>MALE</a:t>
                </a:r>
                <a:endParaRPr lang="en-US" sz="2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615096" y="914400"/>
                <a:ext cx="553998" cy="187390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2400" b="1" dirty="0" smtClean="0"/>
                  <a:t>FEMALE</a:t>
                </a:r>
                <a:endParaRPr lang="en-US" sz="2400" b="1" dirty="0"/>
              </a:p>
            </p:txBody>
          </p:sp>
        </p:grpSp>
        <p:sp>
          <p:nvSpPr>
            <p:cNvPr id="80" name="Rounded Rectangle 79"/>
            <p:cNvSpPr/>
            <p:nvPr/>
          </p:nvSpPr>
          <p:spPr>
            <a:xfrm>
              <a:off x="152400" y="3471664"/>
              <a:ext cx="2906223" cy="3233936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26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20584698">
            <a:off x="281528" y="1817494"/>
            <a:ext cx="3429000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Mutations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HELPFUL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an organism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its chance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survival and reproduction)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91241"/>
            <a:ext cx="3962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http://t0.gstatic.com/images?q=tbn:ANd9GcTqmG5-CRTyVxF5VPshsI5OImJ3RlHw1eBS2dZyomQgCfuC8mXN:nevernotanerd.com/wp-content/uploads/2009/10/Nickelodeon-TM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626" y="2407707"/>
            <a:ext cx="4724400" cy="4379703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60" y="835887"/>
            <a:ext cx="585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change in a gene or chromosome. 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1172379">
            <a:off x="5620151" y="1407232"/>
            <a:ext cx="3386079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Mutations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HARMFUL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an organism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its chance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survival and reproduction)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www.iwebstreet.com/wp-content/uploads/2013/10/hensel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46691">
            <a:off x="5217380" y="2153691"/>
            <a:ext cx="3319542" cy="239966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3.bp.blogspot.com/-9923OsIHzys/TfdD89Hrk-I/AAAAAAAAA3U/zFN9z41G1yU/s1600/pinkkatyd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5057">
            <a:off x="3766001" y="1840463"/>
            <a:ext cx="1752600" cy="1169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772770" y="844274"/>
            <a:ext cx="3429000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Mutations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have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impact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Survival or reproduction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0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1772" y="1004933"/>
            <a:ext cx="7315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Adaptations: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Are characteristics </a:t>
            </a:r>
            <a:r>
              <a:rPr lang="en-US" sz="2400" b="1" dirty="0"/>
              <a:t>that </a:t>
            </a:r>
            <a:r>
              <a:rPr lang="en-US" sz="2400" b="1" dirty="0" smtClean="0"/>
              <a:t>improve </a:t>
            </a:r>
            <a:r>
              <a:rPr lang="en-US" sz="2400" b="1" dirty="0"/>
              <a:t>an individual’s ability to survive and reproduce in a particular environment</a:t>
            </a:r>
            <a:r>
              <a:rPr lang="en-US" sz="2400" b="1" dirty="0" smtClean="0"/>
              <a:t>. </a:t>
            </a:r>
            <a:r>
              <a:rPr lang="en-US" b="1" dirty="0"/>
              <a:t>(Usually </a:t>
            </a:r>
            <a:r>
              <a:rPr lang="en-US" b="1" dirty="0" smtClean="0"/>
              <a:t>the result of a helpful mutation.)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422" y="2438400"/>
            <a:ext cx="60579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4172" y="5927834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hook-like claws of the sloth </a:t>
            </a:r>
            <a:r>
              <a:rPr lang="en-US" sz="2400" b="1" dirty="0" smtClean="0"/>
              <a:t>is a useful adaptation for </a:t>
            </a:r>
            <a:r>
              <a:rPr lang="en-US" sz="2400" b="1" dirty="0"/>
              <a:t>climbing in trees to avoid predators.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15240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2800" dirty="0" smtClean="0"/>
              <a:t>The process in which </a:t>
            </a:r>
            <a:r>
              <a:rPr lang="en-US" sz="2800" dirty="0" smtClean="0">
                <a:solidFill>
                  <a:srgbClr val="FF0000"/>
                </a:solidFill>
              </a:rPr>
              <a:t>inherited </a:t>
            </a:r>
            <a:r>
              <a:rPr lang="en-US" sz="2800" dirty="0" smtClean="0"/>
              <a:t>characteristics within a population </a:t>
            </a:r>
            <a:r>
              <a:rPr lang="en-US" sz="2800" dirty="0" smtClean="0">
                <a:solidFill>
                  <a:srgbClr val="FF0000"/>
                </a:solidFill>
              </a:rPr>
              <a:t>change</a:t>
            </a:r>
            <a:r>
              <a:rPr lang="en-US" sz="2800" dirty="0" smtClean="0"/>
              <a:t> over generations such that new species sometimes arise.</a:t>
            </a:r>
            <a:endParaRPr lang="en-US" sz="2800" b="1" dirty="0"/>
          </a:p>
        </p:txBody>
      </p:sp>
      <p:pic>
        <p:nvPicPr>
          <p:cNvPr id="43010" name="Picture 2" descr="http://upload.wikimedia.org/wikipedia/commons/thumb/a/ae/Darwin's_finches_by_Gould.jpg/220px-Darwin's_finches_by_Gou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007" y="3352800"/>
            <a:ext cx="3810000" cy="2874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Genetics </a:t>
            </a:r>
            <a:r>
              <a:rPr lang="en-US" dirty="0">
                <a:latin typeface="Arial" pitchFamily="34" charset="0"/>
                <a:cs typeface="Arial" pitchFamily="34" charset="0"/>
              </a:rPr>
              <a:t>: Please Pass the Traits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Evolution and Natural Selection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59828" y="1295400"/>
            <a:ext cx="7924800" cy="5265420"/>
            <a:chOff x="609600" y="1371600"/>
            <a:chExt cx="7924800" cy="526542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419600" y="1371600"/>
              <a:ext cx="4114800" cy="526542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Natural Selection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sz="2800" dirty="0" smtClean="0"/>
                <a:t>is the process by which individuals that are </a:t>
              </a:r>
              <a:r>
                <a:rPr lang="en-US" sz="2800" dirty="0" smtClean="0">
                  <a:solidFill>
                    <a:srgbClr val="FF0000"/>
                  </a:solidFill>
                </a:rPr>
                <a:t>better adapted </a:t>
              </a:r>
              <a:r>
                <a:rPr lang="en-US" sz="2800" dirty="0" smtClean="0"/>
                <a:t>to their environment survive and reproduce more successfully than less adapted individuals do.</a:t>
              </a:r>
              <a:endParaRPr lang="en-US" sz="2800" dirty="0"/>
            </a:p>
          </p:txBody>
        </p:sp>
        <p:pic>
          <p:nvPicPr>
            <p:cNvPr id="9" name="Picture 2" descr="http://media.tumblr.com/tumblr_luxw1z15HT1qdxbt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371600"/>
              <a:ext cx="3810000" cy="52654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7540" y="838200"/>
            <a:ext cx="4876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slideshow was meant to just refresh your memory.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570" y="838200"/>
            <a:ext cx="89890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If you want to learn more about anything you saw today,</a:t>
            </a:r>
          </a:p>
          <a:p>
            <a:pPr algn="ctr"/>
            <a:r>
              <a:rPr lang="en-US" sz="2800" dirty="0" smtClean="0"/>
              <a:t> use </a:t>
            </a:r>
            <a:r>
              <a:rPr lang="en-US" sz="2800" dirty="0"/>
              <a:t>the Internet and YouTube to watch videos on various </a:t>
            </a:r>
            <a:r>
              <a:rPr lang="en-US" sz="2800" dirty="0" smtClean="0"/>
              <a:t>Life </a:t>
            </a:r>
            <a:r>
              <a:rPr lang="en-US" sz="2800" dirty="0"/>
              <a:t>Science Topics.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21" y="83820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have selected some videos below to get you started.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885121" y="497524"/>
            <a:ext cx="543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Life Science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070236">
            <a:off x="6225861" y="2625595"/>
            <a:ext cx="2295525" cy="4006797"/>
            <a:chOff x="5035632" y="1580301"/>
            <a:chExt cx="2295525" cy="4006797"/>
          </a:xfrm>
        </p:grpSpPr>
        <p:pic>
          <p:nvPicPr>
            <p:cNvPr id="9220" name="Picture 4" descr="http://mrsdlovesscience.com/punnetsquarerabbit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632" y="2548623"/>
              <a:ext cx="2295525" cy="303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035632" y="1580301"/>
              <a:ext cx="2295525" cy="101566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Click here to view an intro to Punnett Squares</a:t>
              </a:r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 rot="607756">
            <a:off x="4194160" y="1466833"/>
            <a:ext cx="2484081" cy="3473692"/>
            <a:chOff x="5981700" y="2119408"/>
            <a:chExt cx="2484081" cy="3473692"/>
          </a:xfrm>
        </p:grpSpPr>
        <p:pic>
          <p:nvPicPr>
            <p:cNvPr id="9221" name="Picture 5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00" y="2823685"/>
              <a:ext cx="2484081" cy="27694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981700" y="2119408"/>
              <a:ext cx="2484081" cy="70788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Click here to hear the Cell Rap</a:t>
              </a:r>
              <a:endParaRPr lang="en-US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 rot="20784641">
            <a:off x="1906598" y="1493315"/>
            <a:ext cx="2254501" cy="3358564"/>
            <a:chOff x="4862841" y="2710795"/>
            <a:chExt cx="2484081" cy="3819088"/>
          </a:xfrm>
        </p:grpSpPr>
        <p:pic>
          <p:nvPicPr>
            <p:cNvPr id="9223" name="Picture 7" descr="http://www.astrochem.org/sci_img/dna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362" y="3418816"/>
              <a:ext cx="2379657" cy="3111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862841" y="2710795"/>
              <a:ext cx="2484081" cy="70788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Click here to find out ‘What is DNA?”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 rot="21250118">
            <a:off x="387212" y="4131120"/>
            <a:ext cx="2883062" cy="2552865"/>
            <a:chOff x="653891" y="3224048"/>
            <a:chExt cx="2883062" cy="2552865"/>
          </a:xfrm>
        </p:grpSpPr>
        <p:pic>
          <p:nvPicPr>
            <p:cNvPr id="9218" name="Picture 2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" y="3886200"/>
              <a:ext cx="2867297" cy="189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69656" y="3224048"/>
              <a:ext cx="2867297" cy="70788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Click here to view an intro to Biomes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97384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Levels of Organization</a:t>
            </a:r>
            <a:endParaRPr lang="en-US" sz="2800" dirty="0"/>
          </a:p>
        </p:txBody>
      </p:sp>
      <p:pic>
        <p:nvPicPr>
          <p:cNvPr id="46082" name="Picture 2" descr="http://legacy.hopkinsville.kctcs.edu/sitecore/instructors/Jason-Arnold/VLI/Module%201/m1science/f1-01_levels_of_biologi_c.jpg"/>
          <p:cNvPicPr>
            <a:picLocks noChangeAspect="1" noChangeArrowheads="1"/>
          </p:cNvPicPr>
          <p:nvPr/>
        </p:nvPicPr>
        <p:blipFill>
          <a:blip r:embed="rId2" cstate="print"/>
          <a:srcRect l="12167" t="6349" r="13095" b="6349"/>
          <a:stretch>
            <a:fillRect/>
          </a:stretch>
        </p:blipFill>
        <p:spPr bwMode="auto">
          <a:xfrm>
            <a:off x="381000" y="990600"/>
            <a:ext cx="8229600" cy="526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Interactions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Living Things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lippingsciencewithphillips.files.wordpress.com/2013/05/dia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1173"/>
            <a:ext cx="9343103" cy="70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254308"/>
            <a:ext cx="7467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5916" y="990600"/>
            <a:ext cx="6548284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Biosphere</a:t>
            </a:r>
            <a:r>
              <a:rPr lang="en-US" dirty="0" smtClean="0"/>
              <a:t>: </a:t>
            </a:r>
            <a:r>
              <a:rPr lang="en-US" sz="2200" b="1" dirty="0"/>
              <a:t>the part of the earth's crust, waters, and atmosphere that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life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5916" y="1000432"/>
            <a:ext cx="6560574" cy="1219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Ecosystem: </a:t>
            </a:r>
            <a:r>
              <a:rPr lang="en-US" sz="2200" b="1" dirty="0"/>
              <a:t>A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of organisms </a:t>
            </a:r>
            <a:r>
              <a:rPr lang="en-US" sz="2200" b="1" dirty="0"/>
              <a:t>that live in a particular area, along with their nonliving surroundings.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5916" y="1000432"/>
            <a:ext cx="6681019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Community: </a:t>
            </a:r>
            <a:r>
              <a:rPr lang="en-US" sz="2200" b="1" dirty="0"/>
              <a:t>A group of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populations </a:t>
            </a:r>
            <a:r>
              <a:rPr lang="en-US" sz="2200" b="1" dirty="0"/>
              <a:t>living together in an area.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626" y="1000432"/>
            <a:ext cx="602275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r>
              <a:rPr lang="en-US" dirty="0" smtClean="0"/>
              <a:t>: </a:t>
            </a:r>
            <a:r>
              <a:rPr lang="en-US" sz="2200" b="1" dirty="0"/>
              <a:t>All the members of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species </a:t>
            </a:r>
            <a:r>
              <a:rPr lang="en-US" sz="2200" b="1" dirty="0"/>
              <a:t>in a particular area.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626" y="968477"/>
            <a:ext cx="6395884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</a:t>
            </a:r>
            <a:r>
              <a:rPr lang="en-US" dirty="0" smtClean="0"/>
              <a:t>: </a:t>
            </a:r>
            <a:r>
              <a:rPr lang="en-US" sz="2200" b="1" dirty="0"/>
              <a:t>A group of land ecosystems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similar climates and organisms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Levels of Organization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6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243506">
            <a:off x="2396569" y="2996152"/>
            <a:ext cx="46482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Some Examples of Ecosystems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84635">
            <a:off x="1183967" y="1284934"/>
            <a:ext cx="2977370" cy="297737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1042">
            <a:off x="4391444" y="1431570"/>
            <a:ext cx="4162425" cy="29908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6539">
            <a:off x="4861958" y="3981092"/>
            <a:ext cx="3848100" cy="2362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 rot="511019">
            <a:off x="1034699" y="3760617"/>
            <a:ext cx="3629025" cy="2415237"/>
            <a:chOff x="4419600" y="3592992"/>
            <a:chExt cx="4343400" cy="2891465"/>
          </a:xfrm>
        </p:grpSpPr>
        <p:pic>
          <p:nvPicPr>
            <p:cNvPr id="17410" name="Picture 2" descr="http://www.blueplanetbiomes.org/images/serengeti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3592992"/>
              <a:ext cx="4343400" cy="289146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4572000" y="38100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Grassland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79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Diversity</a:t>
            </a:r>
            <a:r>
              <a:rPr lang="en-US" dirty="0" smtClean="0"/>
              <a:t>:</a:t>
            </a:r>
            <a:r>
              <a:rPr lang="en-US" sz="2200" b="1" dirty="0"/>
              <a:t> The </a:t>
            </a:r>
            <a:r>
              <a:rPr lang="en-US" sz="2400" b="1" u="sng" dirty="0" smtClean="0">
                <a:solidFill>
                  <a:srgbClr val="FF0000"/>
                </a:solidFill>
              </a:rPr>
              <a:t>variety</a:t>
            </a:r>
            <a:r>
              <a:rPr lang="en-US" sz="2800" dirty="0" smtClean="0"/>
              <a:t> </a:t>
            </a:r>
            <a:r>
              <a:rPr lang="en-US" sz="2200" b="1" dirty="0"/>
              <a:t>and</a:t>
            </a:r>
            <a:r>
              <a:rPr lang="en-US" sz="2800" dirty="0" smtClean="0"/>
              <a:t> </a:t>
            </a:r>
            <a:r>
              <a:rPr lang="en-US" sz="2400" b="1" u="sng" dirty="0" smtClean="0">
                <a:solidFill>
                  <a:srgbClr val="FF0000"/>
                </a:solidFill>
              </a:rPr>
              <a:t>complexity</a:t>
            </a:r>
            <a:r>
              <a:rPr lang="en-US" sz="2800" dirty="0" smtClean="0"/>
              <a:t> </a:t>
            </a:r>
            <a:r>
              <a:rPr lang="en-US" sz="2200" b="1" dirty="0"/>
              <a:t>of species present and interacting in an ecosystem.</a:t>
            </a:r>
            <a:r>
              <a:rPr lang="en-US" sz="2800" dirty="0" smtClean="0"/>
              <a:t> 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86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DIVERSITY IS A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THING</a:t>
            </a:r>
            <a:r>
              <a:rPr lang="en-US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http://www.scubaverse.com/wp-content/themes/MagMan/timthumb.php?src=http://www.scubaverse.com/wp-content/uploads/2013/09/REEF-3.jpg&amp;w=720&amp;h=350&amp;zc=1&amp;q=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07486"/>
            <a:ext cx="9144000" cy="395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alaysia.com/blog/wp-content/uploads/2010/12/semporn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16" y="3352800"/>
            <a:ext cx="3468567" cy="260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137240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Niche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2200" b="1" dirty="0"/>
              <a:t>The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role played by an organism </a:t>
            </a:r>
            <a:r>
              <a:rPr lang="en-US" sz="2200" b="1" dirty="0"/>
              <a:t>in an ecosystem; its food preferences, requirements for shelter, special behaviors and interactions with other organisms in its habitat.</a:t>
            </a:r>
          </a:p>
        </p:txBody>
      </p:sp>
      <p:pic>
        <p:nvPicPr>
          <p:cNvPr id="4098" name="Picture 2" descr="http://indianapublicmedia.org/eartheats/files/2011/05/Bee-Flower-940x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8356">
            <a:off x="914400" y="2994215"/>
            <a:ext cx="3284984" cy="218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akequickbreak.com/wp-content/uploads/2013/08/beaver-pa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4529">
            <a:off x="4800600" y="2882556"/>
            <a:ext cx="3292227" cy="218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8549" y="5475767"/>
            <a:ext cx="8229600" cy="137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Keystone Species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sz="2200" b="1" dirty="0" smtClean="0"/>
              <a:t>a species that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the survival </a:t>
            </a:r>
            <a:r>
              <a:rPr lang="en-US" sz="2200" b="1" dirty="0" smtClean="0"/>
              <a:t>of many other species in an ecosystem.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342900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Trophic Levels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12954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What is happening to the amount of energy?</a:t>
            </a:r>
            <a:endParaRPr lang="en-US" sz="2200" b="1" dirty="0"/>
          </a:p>
        </p:txBody>
      </p:sp>
      <p:pic>
        <p:nvPicPr>
          <p:cNvPr id="32770" name="Picture 2" descr="http://www.warrenphotographic.co.uk/photography/bigs/19445-Barn-Owl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1944920" cy="1652451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370442" y="3657600"/>
            <a:ext cx="3376652" cy="813707"/>
            <a:chOff x="4191000" y="3048000"/>
            <a:chExt cx="3016028" cy="825500"/>
          </a:xfrm>
        </p:grpSpPr>
        <p:pic>
          <p:nvPicPr>
            <p:cNvPr id="32780" name="Picture 12" descr="http://www.warrenphotographic.co.uk/photography/bigs/19631-Grass-Snake-white-backgroun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048000"/>
              <a:ext cx="1284273" cy="825500"/>
            </a:xfrm>
            <a:prstGeom prst="rect">
              <a:avLst/>
            </a:prstGeom>
            <a:noFill/>
          </p:spPr>
        </p:pic>
        <p:pic>
          <p:nvPicPr>
            <p:cNvPr id="10" name="Picture 4" descr="http://www.warrenphotographic.co.uk/photography/bigs/28484-Stoat-white-backgroun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893857">
              <a:off x="5683028" y="3121013"/>
              <a:ext cx="1524000" cy="590751"/>
            </a:xfrm>
            <a:prstGeom prst="rect">
              <a:avLst/>
            </a:prstGeom>
            <a:noFill/>
          </p:spPr>
        </p:pic>
      </p:grpSp>
      <p:grpSp>
        <p:nvGrpSpPr>
          <p:cNvPr id="25" name="Group 24"/>
          <p:cNvGrpSpPr/>
          <p:nvPr/>
        </p:nvGrpSpPr>
        <p:grpSpPr>
          <a:xfrm>
            <a:off x="1465441" y="5943600"/>
            <a:ext cx="6968835" cy="513789"/>
            <a:chOff x="3581400" y="5410200"/>
            <a:chExt cx="3962400" cy="521235"/>
          </a:xfrm>
        </p:grpSpPr>
        <p:pic>
          <p:nvPicPr>
            <p:cNvPr id="32781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400" y="5410200"/>
              <a:ext cx="1981200" cy="52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2600" y="5410200"/>
              <a:ext cx="1981200" cy="52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56041" y="4495801"/>
            <a:ext cx="5100899" cy="1103512"/>
            <a:chOff x="4022102" y="3733800"/>
            <a:chExt cx="3674098" cy="1119505"/>
          </a:xfrm>
        </p:grpSpPr>
        <p:pic>
          <p:nvPicPr>
            <p:cNvPr id="32785" name="Picture 17" descr="http://www.warrenphotographic.co.uk/photography/bigs/21746-Grey-Squirrel-white-backgroun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7800" y="3810000"/>
              <a:ext cx="1085209" cy="977900"/>
            </a:xfrm>
            <a:prstGeom prst="rect">
              <a:avLst/>
            </a:prstGeom>
            <a:noFill/>
          </p:spPr>
        </p:pic>
        <p:pic>
          <p:nvPicPr>
            <p:cNvPr id="16" name="Picture 10" descr="http://www.yakimaherald.com/csp/mediapool/sites/dt.common.streams.StreamServer.cls?STREAMOID=YLl7fO9nMaYfAeQqnCzTd8$daE2N3K4ZzOUsqbU5sYutZOoG6OyJtntc_4_QocFgWCsjLu883Ygn4B49Lvm9bPe2QeMKQdVeZmXF$9l$4uCZ8QDXhaHEp3rvzXRJFdy0KqPHLoMevcTLo3h8xh70Y6N_U_CryOsw6FTOdKL_jpQ-&amp;CONTENTTYPE=image/jp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152839" flipH="1">
              <a:off x="4022102" y="4237471"/>
              <a:ext cx="1066800" cy="615834"/>
            </a:xfrm>
            <a:prstGeom prst="rect">
              <a:avLst/>
            </a:prstGeom>
            <a:noFill/>
          </p:spPr>
        </p:pic>
        <p:pic>
          <p:nvPicPr>
            <p:cNvPr id="32774" name="Picture 6" descr="http://upload.wikimedia.org/wikipedia/commons/8/8f/Mouse_white_background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433747">
              <a:off x="4749672" y="4154912"/>
              <a:ext cx="665550" cy="443700"/>
            </a:xfrm>
            <a:prstGeom prst="rect">
              <a:avLst/>
            </a:prstGeom>
            <a:noFill/>
          </p:spPr>
        </p:pic>
        <p:pic>
          <p:nvPicPr>
            <p:cNvPr id="32783" name="Picture 15" descr="http://polandvet.files.wordpress.com/2013/03/rabbit_white-background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29400" y="3733800"/>
              <a:ext cx="1066800" cy="1066800"/>
            </a:xfrm>
            <a:prstGeom prst="rect">
              <a:avLst/>
            </a:prstGeom>
            <a:noFill/>
          </p:spPr>
        </p:pic>
        <p:pic>
          <p:nvPicPr>
            <p:cNvPr id="14" name="Picture 6" descr="http://upload.wikimedia.org/wikipedia/commons/8/8f/Mouse_white_backgroun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20317946" flipH="1">
              <a:off x="6154371" y="4145354"/>
              <a:ext cx="670310" cy="446873"/>
            </a:xfrm>
            <a:prstGeom prst="rect">
              <a:avLst/>
            </a:prstGeom>
            <a:noFill/>
          </p:spPr>
        </p:pic>
      </p:grpSp>
      <p:grpSp>
        <p:nvGrpSpPr>
          <p:cNvPr id="53" name="Group 52"/>
          <p:cNvGrpSpPr/>
          <p:nvPr/>
        </p:nvGrpSpPr>
        <p:grpSpPr>
          <a:xfrm>
            <a:off x="685800" y="2895600"/>
            <a:ext cx="2851680" cy="3131778"/>
            <a:chOff x="4038600" y="2905907"/>
            <a:chExt cx="3024596" cy="3177166"/>
          </a:xfrm>
        </p:grpSpPr>
        <p:pic>
          <p:nvPicPr>
            <p:cNvPr id="32788" name="Picture 2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38600" y="5181600"/>
              <a:ext cx="952500" cy="901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9" name="Picture 2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1325333">
              <a:off x="4894342" y="5047822"/>
              <a:ext cx="484958" cy="458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209894">
              <a:off x="4505521" y="4810907"/>
              <a:ext cx="347876" cy="32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1325333">
              <a:off x="5046742" y="4362021"/>
              <a:ext cx="484958" cy="458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09894">
              <a:off x="5496121" y="4506106"/>
              <a:ext cx="347876" cy="32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38800" y="3810000"/>
              <a:ext cx="710960" cy="672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09894">
              <a:off x="6258121" y="3439306"/>
              <a:ext cx="347876" cy="32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09894">
              <a:off x="6715320" y="2905907"/>
              <a:ext cx="347876" cy="32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Isosceles Triangle 39"/>
          <p:cNvSpPr/>
          <p:nvPr/>
        </p:nvSpPr>
        <p:spPr>
          <a:xfrm rot="2577396">
            <a:off x="2175942" y="397703"/>
            <a:ext cx="1312880" cy="6591914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084441" y="1295400"/>
            <a:ext cx="7830959" cy="5257800"/>
            <a:chOff x="1371600" y="838200"/>
            <a:chExt cx="8305800" cy="5334000"/>
          </a:xfrm>
        </p:grpSpPr>
        <p:sp>
          <p:nvSpPr>
            <p:cNvPr id="27" name="Isosceles Triangle 26"/>
            <p:cNvSpPr/>
            <p:nvPr/>
          </p:nvSpPr>
          <p:spPr>
            <a:xfrm>
              <a:off x="1371600" y="838200"/>
              <a:ext cx="8305800" cy="5334000"/>
            </a:xfrm>
            <a:prstGeom prst="triangl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886200" y="3048000"/>
              <a:ext cx="3352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971800" y="4114800"/>
              <a:ext cx="51054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33600" y="5257800"/>
              <a:ext cx="6781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2"/>
          <p:cNvSpPr txBox="1">
            <a:spLocks/>
          </p:cNvSpPr>
          <p:nvPr/>
        </p:nvSpPr>
        <p:spPr>
          <a:xfrm>
            <a:off x="228600" y="1676400"/>
            <a:ext cx="27432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Producers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Organisms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can </a:t>
            </a:r>
            <a:r>
              <a:rPr lang="en-US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their own 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228600" y="1752600"/>
            <a:ext cx="27432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Consumers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Organisms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obtain energy by 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feeding on other organisms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152400" y="1752600"/>
            <a:ext cx="2743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Decomposers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Organisms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</a:t>
            </a:r>
            <a:r>
              <a:rPr lang="en-US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 down waste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other dead organisms and return the raw materials to the ecosystem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400800" y="2209800"/>
            <a:ext cx="2514600" cy="3733800"/>
            <a:chOff x="6400800" y="2209800"/>
            <a:chExt cx="2514600" cy="3733800"/>
          </a:xfrm>
        </p:grpSpPr>
        <p:sp>
          <p:nvSpPr>
            <p:cNvPr id="57" name="TextBox 56"/>
            <p:cNvSpPr txBox="1"/>
            <p:nvPr/>
          </p:nvSpPr>
          <p:spPr>
            <a:xfrm>
              <a:off x="6400800" y="2209800"/>
              <a:ext cx="25146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Producers Start with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1,000 kcal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8534400" y="2895600"/>
              <a:ext cx="0" cy="3048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400800" y="2209800"/>
            <a:ext cx="2514600" cy="1828800"/>
            <a:chOff x="6400800" y="2209800"/>
            <a:chExt cx="2514600" cy="1828800"/>
          </a:xfrm>
        </p:grpSpPr>
        <p:sp>
          <p:nvSpPr>
            <p:cNvPr id="63" name="TextBox 62"/>
            <p:cNvSpPr txBox="1"/>
            <p:nvPr/>
          </p:nvSpPr>
          <p:spPr>
            <a:xfrm>
              <a:off x="6400800" y="2209800"/>
              <a:ext cx="25146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Level 2 Consumers gain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10 kcal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7086600" y="2895600"/>
              <a:ext cx="0" cy="1143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400800" y="2209800"/>
            <a:ext cx="2514600" cy="2743200"/>
            <a:chOff x="6400800" y="2209800"/>
            <a:chExt cx="2514600" cy="2743200"/>
          </a:xfrm>
        </p:grpSpPr>
        <p:sp>
          <p:nvSpPr>
            <p:cNvPr id="68" name="TextBox 67"/>
            <p:cNvSpPr txBox="1"/>
            <p:nvPr/>
          </p:nvSpPr>
          <p:spPr>
            <a:xfrm>
              <a:off x="6400800" y="2209800"/>
              <a:ext cx="25146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Level 1 Consumers gain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100 kcal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7772400" y="2895600"/>
              <a:ext cx="0" cy="2057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867400" y="2209800"/>
            <a:ext cx="3048000" cy="646331"/>
            <a:chOff x="5867400" y="2209800"/>
            <a:chExt cx="3048000" cy="646331"/>
          </a:xfrm>
        </p:grpSpPr>
        <p:sp>
          <p:nvSpPr>
            <p:cNvPr id="75" name="TextBox 74"/>
            <p:cNvSpPr txBox="1"/>
            <p:nvPr/>
          </p:nvSpPr>
          <p:spPr>
            <a:xfrm>
              <a:off x="6400800" y="2209800"/>
              <a:ext cx="25146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Level 3 Consumers gain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 kcal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>
              <a:off x="5867400" y="2362200"/>
              <a:ext cx="5334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2743200" y="5715000"/>
            <a:ext cx="441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1,000 kcal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743200" y="4648200"/>
            <a:ext cx="441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 kcal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43200" y="3505200"/>
            <a:ext cx="441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kcal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743200" y="2438400"/>
            <a:ext cx="441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kcal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0" grpId="0" animBg="1"/>
      <p:bldP spid="54" grpId="0" build="p"/>
      <p:bldP spid="55" grpId="0" build="p"/>
      <p:bldP spid="56" grpId="0" build="p"/>
      <p:bldP spid="79" grpId="0"/>
      <p:bldP spid="80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Living Things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20574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Can you identify the different Trophic levels in a </a:t>
            </a:r>
            <a:r>
              <a:rPr lang="en-US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WEB</a:t>
            </a:r>
            <a:r>
              <a:rPr lang="en-US" sz="4800" b="1" dirty="0" smtClean="0"/>
              <a:t>?</a:t>
            </a:r>
            <a:endParaRPr lang="en-US" sz="4800" b="1" dirty="0"/>
          </a:p>
        </p:txBody>
      </p:sp>
      <p:pic>
        <p:nvPicPr>
          <p:cNvPr id="30722" name="Picture 2" descr="http://2.bp.blogspot.com/-7a-N7PMLGvE/ULdXXOTVsOI/AAAAAAAAAEs/jA7t3uK-7wI/s1600/0_quiz-2.1-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324600" cy="550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276600" y="990600"/>
            <a:ext cx="4343400" cy="5181600"/>
            <a:chOff x="3276600" y="990600"/>
            <a:chExt cx="4343400" cy="5181600"/>
          </a:xfrm>
        </p:grpSpPr>
        <p:sp>
          <p:nvSpPr>
            <p:cNvPr id="8" name="Oval 7"/>
            <p:cNvSpPr/>
            <p:nvPr/>
          </p:nvSpPr>
          <p:spPr>
            <a:xfrm>
              <a:off x="3276600" y="4953000"/>
              <a:ext cx="1371600" cy="12192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267200" y="4343400"/>
              <a:ext cx="1066800" cy="9906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505200" y="2819400"/>
              <a:ext cx="1676400" cy="15240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334000" y="990600"/>
              <a:ext cx="2286000" cy="19812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5400" y="1143000"/>
            <a:ext cx="6172200" cy="5181600"/>
            <a:chOff x="1295400" y="1143000"/>
            <a:chExt cx="6172200" cy="5181600"/>
          </a:xfrm>
        </p:grpSpPr>
        <p:sp>
          <p:nvSpPr>
            <p:cNvPr id="13" name="Oval 12"/>
            <p:cNvSpPr/>
            <p:nvPr/>
          </p:nvSpPr>
          <p:spPr>
            <a:xfrm>
              <a:off x="4724400" y="5105400"/>
              <a:ext cx="1371600" cy="12192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505200"/>
              <a:ext cx="1981200" cy="18288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295400" y="1143000"/>
              <a:ext cx="2971800" cy="24384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53000" y="990600"/>
            <a:ext cx="2667000" cy="5410200"/>
            <a:chOff x="4953000" y="990600"/>
            <a:chExt cx="2667000" cy="5410200"/>
          </a:xfrm>
        </p:grpSpPr>
        <p:sp>
          <p:nvSpPr>
            <p:cNvPr id="17" name="Oval 16"/>
            <p:cNvSpPr/>
            <p:nvPr/>
          </p:nvSpPr>
          <p:spPr>
            <a:xfrm>
              <a:off x="6096000" y="5181600"/>
              <a:ext cx="1371600" cy="12192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953000" y="2438400"/>
              <a:ext cx="1371600" cy="12192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334000" y="990600"/>
              <a:ext cx="2286000" cy="1905000"/>
            </a:xfrm>
            <a:prstGeom prst="ellipse">
              <a:avLst/>
            </a:prstGeom>
            <a:solidFill>
              <a:srgbClr val="FF0000">
                <a:alpha val="30980"/>
              </a:srgb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90600" y="1600200"/>
            <a:ext cx="4876800" cy="4057710"/>
            <a:chOff x="990600" y="1600200"/>
            <a:chExt cx="4876800" cy="4057710"/>
          </a:xfrm>
        </p:grpSpPr>
        <p:sp>
          <p:nvSpPr>
            <p:cNvPr id="21" name="TextBox 20"/>
            <p:cNvSpPr txBox="1"/>
            <p:nvPr/>
          </p:nvSpPr>
          <p:spPr>
            <a:xfrm>
              <a:off x="990600" y="52578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Producer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57400" y="44958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1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34290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2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76600" y="16002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3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14600" y="2590800"/>
            <a:ext cx="3505200" cy="3295710"/>
            <a:chOff x="2514600" y="2590800"/>
            <a:chExt cx="3505200" cy="3295710"/>
          </a:xfrm>
        </p:grpSpPr>
        <p:sp>
          <p:nvSpPr>
            <p:cNvPr id="26" name="TextBox 25"/>
            <p:cNvSpPr txBox="1"/>
            <p:nvPr/>
          </p:nvSpPr>
          <p:spPr>
            <a:xfrm>
              <a:off x="2514600" y="54864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Producer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00" y="41148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1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6600" y="25908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2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43200" y="1981200"/>
            <a:ext cx="3886200" cy="4057710"/>
            <a:chOff x="2743200" y="1981200"/>
            <a:chExt cx="3886200" cy="4057710"/>
          </a:xfrm>
        </p:grpSpPr>
        <p:sp>
          <p:nvSpPr>
            <p:cNvPr id="30" name="TextBox 29"/>
            <p:cNvSpPr txBox="1"/>
            <p:nvPr/>
          </p:nvSpPr>
          <p:spPr>
            <a:xfrm>
              <a:off x="4038600" y="56388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Producer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3200" y="30480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1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76600" y="1981200"/>
              <a:ext cx="2590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Level 2 Consumer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3875</TotalTime>
  <Words>1494</Words>
  <Application>Microsoft Office PowerPoint</Application>
  <PresentationFormat>On-screen Show (4:3)</PresentationFormat>
  <Paragraphs>234</Paragraphs>
  <Slides>26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Interactions of Living Things</vt:lpstr>
      <vt:lpstr>Levels of Organization</vt:lpstr>
      <vt:lpstr>Slide 4</vt:lpstr>
      <vt:lpstr>Interactions of Living Things</vt:lpstr>
      <vt:lpstr>Interactions of Living Things</vt:lpstr>
      <vt:lpstr>Interactions of Living Things</vt:lpstr>
      <vt:lpstr>Interactions of Living Things</vt:lpstr>
      <vt:lpstr>Interactions of Living Things</vt:lpstr>
      <vt:lpstr>Interactions of Living Things</vt:lpstr>
      <vt:lpstr>The Producers: The Plant Kingdom</vt:lpstr>
      <vt:lpstr>The Producers: The Plant Kingdom</vt:lpstr>
      <vt:lpstr>Cells: Little things matter</vt:lpstr>
      <vt:lpstr>Cells: Little things matter</vt:lpstr>
      <vt:lpstr>Slide 15</vt:lpstr>
      <vt:lpstr>Cell Processes</vt:lpstr>
      <vt:lpstr>Slide 17</vt:lpstr>
      <vt:lpstr>Slide 18</vt:lpstr>
      <vt:lpstr>Slide 19</vt:lpstr>
      <vt:lpstr>Slide 20</vt:lpstr>
      <vt:lpstr>Slide 21</vt:lpstr>
      <vt:lpstr>Pedigree</vt:lpstr>
      <vt:lpstr>Slide 23</vt:lpstr>
      <vt:lpstr>Slide 24</vt:lpstr>
      <vt:lpstr>Evolution and Natural Selection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Walk Through 7th Grade Science</dc:title>
  <dc:creator>M.S. Teacher</dc:creator>
  <cp:lastModifiedBy>M.S. Teacher</cp:lastModifiedBy>
  <cp:revision>228</cp:revision>
  <dcterms:created xsi:type="dcterms:W3CDTF">2013-04-09T12:57:28Z</dcterms:created>
  <dcterms:modified xsi:type="dcterms:W3CDTF">2014-04-22T16:34:22Z</dcterms:modified>
</cp:coreProperties>
</file>